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4" r:id="rId6"/>
    <p:sldId id="261" r:id="rId7"/>
    <p:sldId id="262" r:id="rId8"/>
    <p:sldId id="263" r:id="rId9"/>
    <p:sldId id="265" r:id="rId10"/>
    <p:sldId id="266" r:id="rId11"/>
    <p:sldId id="269" r:id="rId12"/>
    <p:sldId id="267" r:id="rId13"/>
    <p:sldId id="268" r:id="rId14"/>
    <p:sldId id="270" r:id="rId15"/>
    <p:sldId id="271" r:id="rId16"/>
    <p:sldId id="272" r:id="rId17"/>
    <p:sldId id="273" r:id="rId18"/>
    <p:sldId id="280" r:id="rId19"/>
    <p:sldId id="274" r:id="rId20"/>
    <p:sldId id="281" r:id="rId21"/>
    <p:sldId id="282" r:id="rId22"/>
    <p:sldId id="275" r:id="rId23"/>
    <p:sldId id="283" r:id="rId24"/>
    <p:sldId id="276" r:id="rId25"/>
    <p:sldId id="277" r:id="rId26"/>
    <p:sldId id="278" r:id="rId27"/>
    <p:sldId id="279"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4/4/2016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4/4/2016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4/4/2016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Property</a:t>
            </a:r>
            <a:endParaRPr lang="en-US" dirty="0"/>
          </a:p>
        </p:txBody>
      </p:sp>
      <p:sp>
        <p:nvSpPr>
          <p:cNvPr id="3" name="Subtitle 2"/>
          <p:cNvSpPr>
            <a:spLocks noGrp="1"/>
          </p:cNvSpPr>
          <p:nvPr>
            <p:ph type="subTitle" idx="1"/>
          </p:nvPr>
        </p:nvSpPr>
        <p:spPr/>
        <p:txBody>
          <a:bodyPr/>
          <a:lstStyle/>
          <a:p>
            <a:r>
              <a:rPr lang="en-US" dirty="0" smtClean="0"/>
              <a:t>Class #15</a:t>
            </a:r>
          </a:p>
          <a:p>
            <a:r>
              <a:rPr lang="en-US" dirty="0" smtClean="0"/>
              <a:t>April 4, 2016</a:t>
            </a:r>
            <a:endParaRPr lang="en-US" dirty="0"/>
          </a:p>
        </p:txBody>
      </p:sp>
    </p:spTree>
    <p:extLst>
      <p:ext uri="{BB962C8B-B14F-4D97-AF65-F5344CB8AC3E}">
        <p14:creationId xmlns:p14="http://schemas.microsoft.com/office/powerpoint/2010/main" val="2519197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a:stretch>
            <a:fillRect/>
          </a:stretch>
        </p:blipFill>
        <p:spPr>
          <a:xfrm>
            <a:off x="2524125" y="690562"/>
            <a:ext cx="7143750" cy="5476875"/>
          </a:xfrm>
          <a:prstGeom prst="rect">
            <a:avLst/>
          </a:prstGeom>
        </p:spPr>
      </p:pic>
    </p:spTree>
    <p:extLst>
      <p:ext uri="{BB962C8B-B14F-4D97-AF65-F5344CB8AC3E}">
        <p14:creationId xmlns:p14="http://schemas.microsoft.com/office/powerpoint/2010/main" val="3212897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Sublease vs. Assignment</a:t>
            </a:r>
            <a:endParaRPr lang="en-US" dirty="0"/>
          </a:p>
        </p:txBody>
      </p:sp>
      <p:sp>
        <p:nvSpPr>
          <p:cNvPr id="6" name="Text Placeholder 5"/>
          <p:cNvSpPr>
            <a:spLocks noGrp="1"/>
          </p:cNvSpPr>
          <p:nvPr>
            <p:ph type="body" idx="1"/>
          </p:nvPr>
        </p:nvSpPr>
        <p:spPr/>
        <p:txBody>
          <a:bodyPr/>
          <a:lstStyle/>
          <a:p>
            <a:r>
              <a:rPr lang="en-US" dirty="0" smtClean="0"/>
              <a:t>Common Law</a:t>
            </a:r>
            <a:endParaRPr lang="en-US" dirty="0"/>
          </a:p>
        </p:txBody>
      </p:sp>
      <p:sp>
        <p:nvSpPr>
          <p:cNvPr id="7" name="Content Placeholder 6"/>
          <p:cNvSpPr>
            <a:spLocks noGrp="1"/>
          </p:cNvSpPr>
          <p:nvPr>
            <p:ph sz="half" idx="2"/>
          </p:nvPr>
        </p:nvSpPr>
        <p:spPr/>
        <p:txBody>
          <a:bodyPr/>
          <a:lstStyle/>
          <a:p>
            <a:r>
              <a:rPr lang="en-US" dirty="0" smtClean="0"/>
              <a:t>You had to retain a right of re-entry for it to be a sublet (even for one day) </a:t>
            </a:r>
            <a:endParaRPr lang="en-US" dirty="0"/>
          </a:p>
        </p:txBody>
      </p:sp>
      <p:sp>
        <p:nvSpPr>
          <p:cNvPr id="8" name="Text Placeholder 7"/>
          <p:cNvSpPr>
            <a:spLocks noGrp="1"/>
          </p:cNvSpPr>
          <p:nvPr>
            <p:ph type="body" sz="quarter" idx="3"/>
          </p:nvPr>
        </p:nvSpPr>
        <p:spPr/>
        <p:txBody>
          <a:bodyPr/>
          <a:lstStyle/>
          <a:p>
            <a:r>
              <a:rPr lang="en-US" dirty="0" smtClean="0"/>
              <a:t>Modern Rule</a:t>
            </a:r>
            <a:endParaRPr lang="en-US" dirty="0"/>
          </a:p>
        </p:txBody>
      </p:sp>
      <p:sp>
        <p:nvSpPr>
          <p:cNvPr id="9" name="Content Placeholder 8"/>
          <p:cNvSpPr>
            <a:spLocks noGrp="1"/>
          </p:cNvSpPr>
          <p:nvPr>
            <p:ph sz="quarter" idx="4"/>
          </p:nvPr>
        </p:nvSpPr>
        <p:spPr/>
        <p:txBody>
          <a:bodyPr/>
          <a:lstStyle/>
          <a:p>
            <a:r>
              <a:rPr lang="en-US" dirty="0" smtClean="0"/>
              <a:t>Look at the intent of the parties, Does it look like the transferor is trying to retain a reversion?</a:t>
            </a:r>
            <a:endParaRPr lang="en-US" dirty="0"/>
          </a:p>
        </p:txBody>
      </p:sp>
    </p:spTree>
    <p:extLst>
      <p:ext uri="{BB962C8B-B14F-4D97-AF65-F5344CB8AC3E}">
        <p14:creationId xmlns:p14="http://schemas.microsoft.com/office/powerpoint/2010/main" val="338174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Kendall v. </a:t>
            </a:r>
            <a:r>
              <a:rPr lang="en-US" dirty="0" err="1" smtClean="0"/>
              <a:t>Pestana</a:t>
            </a:r>
            <a:r>
              <a:rPr lang="en-US" dirty="0" smtClean="0"/>
              <a:t> (Cal. 1985) p. 511</a:t>
            </a:r>
            <a:endParaRPr lang="en-US" dirty="0"/>
          </a:p>
        </p:txBody>
      </p:sp>
      <p:sp>
        <p:nvSpPr>
          <p:cNvPr id="5" name="Text Placeholder 4"/>
          <p:cNvSpPr>
            <a:spLocks noGrp="1"/>
          </p:cNvSpPr>
          <p:nvPr>
            <p:ph idx="1"/>
          </p:nvPr>
        </p:nvSpPr>
        <p:spPr/>
        <p:txBody>
          <a:bodyPr>
            <a:normAutofit/>
          </a:bodyPr>
          <a:lstStyle/>
          <a:p>
            <a:endParaRPr lang="en-US" dirty="0"/>
          </a:p>
        </p:txBody>
      </p:sp>
      <p:pic>
        <p:nvPicPr>
          <p:cNvPr id="6" name="Picture 5"/>
          <p:cNvPicPr>
            <a:picLocks noChangeAspect="1"/>
          </p:cNvPicPr>
          <p:nvPr/>
        </p:nvPicPr>
        <p:blipFill>
          <a:blip r:embed="rId2"/>
          <a:stretch>
            <a:fillRect/>
          </a:stretch>
        </p:blipFill>
        <p:spPr>
          <a:xfrm>
            <a:off x="738704" y="2556932"/>
            <a:ext cx="5354033" cy="3569355"/>
          </a:xfrm>
          <a:prstGeom prst="rect">
            <a:avLst/>
          </a:prstGeom>
        </p:spPr>
      </p:pic>
      <p:pic>
        <p:nvPicPr>
          <p:cNvPr id="7" name="Picture 6"/>
          <p:cNvPicPr>
            <a:picLocks noChangeAspect="1"/>
          </p:cNvPicPr>
          <p:nvPr/>
        </p:nvPicPr>
        <p:blipFill>
          <a:blip r:embed="rId3"/>
          <a:stretch>
            <a:fillRect/>
          </a:stretch>
        </p:blipFill>
        <p:spPr>
          <a:xfrm>
            <a:off x="6139404" y="2556932"/>
            <a:ext cx="5203614" cy="3569355"/>
          </a:xfrm>
          <a:prstGeom prst="rect">
            <a:avLst/>
          </a:prstGeom>
        </p:spPr>
      </p:pic>
    </p:spTree>
    <p:extLst>
      <p:ext uri="{BB962C8B-B14F-4D97-AF65-F5344CB8AC3E}">
        <p14:creationId xmlns:p14="http://schemas.microsoft.com/office/powerpoint/2010/main" val="29623711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852612" y="147637"/>
            <a:ext cx="8486775" cy="6562725"/>
          </a:xfrm>
          <a:prstGeom prst="rect">
            <a:avLst/>
          </a:prstGeom>
        </p:spPr>
      </p:pic>
    </p:spTree>
    <p:extLst>
      <p:ext uri="{BB962C8B-B14F-4D97-AF65-F5344CB8AC3E}">
        <p14:creationId xmlns:p14="http://schemas.microsoft.com/office/powerpoint/2010/main" val="41242265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Private Land Use Planning</a:t>
            </a:r>
            <a:endParaRPr lang="en-US" dirty="0"/>
          </a:p>
        </p:txBody>
      </p:sp>
      <p:sp>
        <p:nvSpPr>
          <p:cNvPr id="6" name="Text Placeholder 5"/>
          <p:cNvSpPr>
            <a:spLocks noGrp="1"/>
          </p:cNvSpPr>
          <p:nvPr>
            <p:ph type="body" idx="1"/>
          </p:nvPr>
        </p:nvSpPr>
        <p:spPr/>
        <p:txBody>
          <a:bodyPr/>
          <a:lstStyle/>
          <a:p>
            <a:r>
              <a:rPr lang="en-US" dirty="0" smtClean="0"/>
              <a:t>Chapter 9</a:t>
            </a:r>
            <a:endParaRPr lang="en-US" dirty="0"/>
          </a:p>
        </p:txBody>
      </p:sp>
    </p:spTree>
    <p:extLst>
      <p:ext uri="{BB962C8B-B14F-4D97-AF65-F5344CB8AC3E}">
        <p14:creationId xmlns:p14="http://schemas.microsoft.com/office/powerpoint/2010/main" val="2851793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Easements</a:t>
            </a:r>
            <a:endParaRPr lang="en-US" dirty="0"/>
          </a:p>
        </p:txBody>
      </p:sp>
      <p:sp>
        <p:nvSpPr>
          <p:cNvPr id="4" name="Content Placeholder 3"/>
          <p:cNvSpPr>
            <a:spLocks noGrp="1"/>
          </p:cNvSpPr>
          <p:nvPr>
            <p:ph sz="half" idx="1"/>
          </p:nvPr>
        </p:nvSpPr>
        <p:spPr/>
        <p:txBody>
          <a:bodyPr/>
          <a:lstStyle/>
          <a:p>
            <a:r>
              <a:rPr lang="en-US" dirty="0" smtClean="0"/>
              <a:t>Non-possessory</a:t>
            </a:r>
          </a:p>
          <a:p>
            <a:r>
              <a:rPr lang="en-US" dirty="0" smtClean="0"/>
              <a:t>Dominant/Servient</a:t>
            </a:r>
          </a:p>
          <a:p>
            <a:r>
              <a:rPr lang="en-US" dirty="0" smtClean="0"/>
              <a:t>Appurtenant / In Gross</a:t>
            </a:r>
          </a:p>
          <a:p>
            <a:r>
              <a:rPr lang="en-US" dirty="0" smtClean="0"/>
              <a:t>Affirmative / Negative</a:t>
            </a:r>
            <a:endParaRPr lang="en-US" dirty="0"/>
          </a:p>
        </p:txBody>
      </p:sp>
      <p:pic>
        <p:nvPicPr>
          <p:cNvPr id="6" name="Content Placeholder 5"/>
          <p:cNvPicPr>
            <a:picLocks noGrp="1" noChangeAspect="1"/>
          </p:cNvPicPr>
          <p:nvPr>
            <p:ph sz="half" idx="2"/>
          </p:nvPr>
        </p:nvPicPr>
        <p:blipFill>
          <a:blip r:embed="rId2"/>
          <a:stretch>
            <a:fillRect/>
          </a:stretch>
        </p:blipFill>
        <p:spPr>
          <a:xfrm>
            <a:off x="5695258" y="2560320"/>
            <a:ext cx="5201340" cy="3305234"/>
          </a:xfrm>
          <a:prstGeom prst="rect">
            <a:avLst/>
          </a:prstGeom>
        </p:spPr>
      </p:pic>
    </p:spTree>
    <p:extLst>
      <p:ext uri="{BB962C8B-B14F-4D97-AF65-F5344CB8AC3E}">
        <p14:creationId xmlns:p14="http://schemas.microsoft.com/office/powerpoint/2010/main" val="22033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Creation of Easements</a:t>
            </a:r>
            <a:endParaRPr lang="en-US" dirty="0"/>
          </a:p>
        </p:txBody>
      </p:sp>
      <p:sp>
        <p:nvSpPr>
          <p:cNvPr id="3" name="Content Placeholder 2"/>
          <p:cNvSpPr>
            <a:spLocks noGrp="1"/>
          </p:cNvSpPr>
          <p:nvPr>
            <p:ph sz="half" idx="1"/>
          </p:nvPr>
        </p:nvSpPr>
        <p:spPr>
          <a:xfrm>
            <a:off x="1298448" y="2560319"/>
            <a:ext cx="4718304" cy="3575437"/>
          </a:xfrm>
        </p:spPr>
        <p:txBody>
          <a:bodyPr>
            <a:normAutofit fontScale="92500" lnSpcReduction="20000"/>
          </a:bodyPr>
          <a:lstStyle/>
          <a:p>
            <a:r>
              <a:rPr lang="en-US" dirty="0" smtClean="0"/>
              <a:t>Express</a:t>
            </a:r>
          </a:p>
          <a:p>
            <a:pPr lvl="1"/>
            <a:r>
              <a:rPr lang="en-US" dirty="0" smtClean="0"/>
              <a:t>Grant</a:t>
            </a:r>
          </a:p>
          <a:p>
            <a:pPr lvl="1"/>
            <a:r>
              <a:rPr lang="en-US" dirty="0" smtClean="0"/>
              <a:t>Reservation</a:t>
            </a:r>
            <a:endParaRPr lang="en-US" dirty="0" smtClean="0"/>
          </a:p>
          <a:p>
            <a:r>
              <a:rPr lang="en-US" dirty="0" smtClean="0"/>
              <a:t>Estoppel</a:t>
            </a:r>
          </a:p>
          <a:p>
            <a:r>
              <a:rPr lang="en-US" dirty="0" smtClean="0"/>
              <a:t>Implied</a:t>
            </a:r>
          </a:p>
          <a:p>
            <a:pPr lvl="1"/>
            <a:r>
              <a:rPr lang="en-US" dirty="0" smtClean="0"/>
              <a:t>Prior Use</a:t>
            </a:r>
          </a:p>
          <a:p>
            <a:pPr lvl="1"/>
            <a:r>
              <a:rPr lang="en-US" dirty="0" smtClean="0"/>
              <a:t>Necessity</a:t>
            </a:r>
          </a:p>
          <a:p>
            <a:r>
              <a:rPr lang="en-US" dirty="0" smtClean="0"/>
              <a:t>Prescription</a:t>
            </a:r>
          </a:p>
          <a:p>
            <a:r>
              <a:rPr lang="en-US" dirty="0" smtClean="0"/>
              <a:t>Condemnation</a:t>
            </a:r>
          </a:p>
        </p:txBody>
      </p:sp>
      <p:pic>
        <p:nvPicPr>
          <p:cNvPr id="5" name="Content Placeholder 4"/>
          <p:cNvPicPr>
            <a:picLocks noGrp="1" noChangeAspect="1"/>
          </p:cNvPicPr>
          <p:nvPr>
            <p:ph sz="half" idx="2"/>
          </p:nvPr>
        </p:nvPicPr>
        <p:blipFill>
          <a:blip r:embed="rId2"/>
          <a:stretch>
            <a:fillRect/>
          </a:stretch>
        </p:blipFill>
        <p:spPr>
          <a:xfrm>
            <a:off x="6741088" y="2560638"/>
            <a:ext cx="4016986" cy="3575118"/>
          </a:xfrm>
          <a:prstGeom prst="rect">
            <a:avLst/>
          </a:prstGeom>
        </p:spPr>
      </p:pic>
    </p:spTree>
    <p:extLst>
      <p:ext uri="{BB962C8B-B14F-4D97-AF65-F5344CB8AC3E}">
        <p14:creationId xmlns:p14="http://schemas.microsoft.com/office/powerpoint/2010/main" val="2379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smtClean="0"/>
              <a:t>Millbrook Hunt</a:t>
            </a:r>
            <a:br>
              <a:rPr lang="en-US" sz="3600" dirty="0" smtClean="0"/>
            </a:br>
            <a:r>
              <a:rPr lang="en-US" sz="3600" dirty="0" smtClean="0"/>
              <a:t>v. Smith</a:t>
            </a:r>
            <a:endParaRPr lang="en-US" sz="3600" dirty="0"/>
          </a:p>
        </p:txBody>
      </p:sp>
      <p:pic>
        <p:nvPicPr>
          <p:cNvPr id="8" name="Content Placeholder 7"/>
          <p:cNvPicPr>
            <a:picLocks noGrp="1" noChangeAspect="1"/>
          </p:cNvPicPr>
          <p:nvPr>
            <p:ph idx="1"/>
          </p:nvPr>
        </p:nvPicPr>
        <p:blipFill>
          <a:blip r:embed="rId2"/>
          <a:stretch>
            <a:fillRect/>
          </a:stretch>
        </p:blipFill>
        <p:spPr>
          <a:xfrm>
            <a:off x="5012266" y="1310219"/>
            <a:ext cx="6456923" cy="4293745"/>
          </a:xfrm>
          <a:prstGeom prst="rect">
            <a:avLst/>
          </a:prstGeom>
        </p:spPr>
      </p:pic>
      <p:sp>
        <p:nvSpPr>
          <p:cNvPr id="7" name="Text Placeholder 6"/>
          <p:cNvSpPr>
            <a:spLocks noGrp="1"/>
          </p:cNvSpPr>
          <p:nvPr>
            <p:ph type="body" sz="half" idx="2"/>
          </p:nvPr>
        </p:nvSpPr>
        <p:spPr/>
        <p:txBody>
          <a:bodyPr>
            <a:normAutofit/>
          </a:bodyPr>
          <a:lstStyle/>
          <a:p>
            <a:r>
              <a:rPr lang="en-US" sz="2000" dirty="0" smtClean="0"/>
              <a:t>New York 1998</a:t>
            </a:r>
          </a:p>
          <a:p>
            <a:r>
              <a:rPr lang="en-US" sz="2000" dirty="0" smtClean="0"/>
              <a:t>p. </a:t>
            </a:r>
            <a:r>
              <a:rPr lang="en-US" sz="2000" dirty="0" smtClean="0"/>
              <a:t>655/669</a:t>
            </a:r>
            <a:endParaRPr lang="en-US" sz="2000" dirty="0"/>
          </a:p>
        </p:txBody>
      </p:sp>
    </p:spTree>
    <p:extLst>
      <p:ext uri="{BB962C8B-B14F-4D97-AF65-F5344CB8AC3E}">
        <p14:creationId xmlns:p14="http://schemas.microsoft.com/office/powerpoint/2010/main" val="26644478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Easement vs. License?</a:t>
            </a:r>
            <a:endParaRPr lang="en-US" dirty="0"/>
          </a:p>
        </p:txBody>
      </p:sp>
      <p:sp>
        <p:nvSpPr>
          <p:cNvPr id="6" name="Content Placeholder 5"/>
          <p:cNvSpPr>
            <a:spLocks noGrp="1"/>
          </p:cNvSpPr>
          <p:nvPr>
            <p:ph idx="1"/>
          </p:nvPr>
        </p:nvSpPr>
        <p:spPr/>
        <p:txBody>
          <a:bodyPr>
            <a:normAutofit/>
          </a:bodyPr>
          <a:lstStyle/>
          <a:p>
            <a:r>
              <a:rPr lang="en-US" dirty="0" smtClean="0"/>
              <a:t>Paragraph 1: indicates </a:t>
            </a:r>
            <a:r>
              <a:rPr lang="en-US" dirty="0"/>
              <a:t>that the Hunt leased a particular one-quarter acre parcel of land for a period of 75 years. </a:t>
            </a:r>
            <a:endParaRPr lang="en-US" dirty="0" smtClean="0"/>
          </a:p>
          <a:p>
            <a:r>
              <a:rPr lang="en-US" dirty="0" smtClean="0"/>
              <a:t>Pursuant to paragraph 6:  </a:t>
            </a:r>
            <a:r>
              <a:rPr lang="en-US" dirty="0"/>
              <a:t>the Hunt clearly reserved an absolute right to fox hunt on the remaining parcel of land. </a:t>
            </a:r>
            <a:endParaRPr lang="en-US" dirty="0" smtClean="0"/>
          </a:p>
          <a:p>
            <a:r>
              <a:rPr lang="en-US" dirty="0" smtClean="0"/>
              <a:t>Paragraph 10: reserves </a:t>
            </a:r>
            <a:r>
              <a:rPr lang="en-US" dirty="0"/>
              <a:t>to the grantor the “absolute right to develop his land” and the right to redirect the Hunt’s </a:t>
            </a:r>
            <a:r>
              <a:rPr lang="en-US" dirty="0" smtClean="0"/>
              <a:t>trails</a:t>
            </a:r>
            <a:endParaRPr lang="en-US" dirty="0"/>
          </a:p>
        </p:txBody>
      </p:sp>
    </p:spTree>
    <p:extLst>
      <p:ext uri="{BB962C8B-B14F-4D97-AF65-F5344CB8AC3E}">
        <p14:creationId xmlns:p14="http://schemas.microsoft.com/office/powerpoint/2010/main" val="21375741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Van </a:t>
            </a:r>
            <a:r>
              <a:rPr lang="en-US" sz="3600" dirty="0" err="1" smtClean="0"/>
              <a:t>Sandt</a:t>
            </a:r>
            <a:r>
              <a:rPr lang="en-US" sz="3600" dirty="0" smtClean="0"/>
              <a:t> v. Royster</a:t>
            </a:r>
            <a:endParaRPr lang="en-US" sz="3600" dirty="0"/>
          </a:p>
        </p:txBody>
      </p:sp>
      <p:pic>
        <p:nvPicPr>
          <p:cNvPr id="5" name="Content Placeholder 4"/>
          <p:cNvPicPr>
            <a:picLocks noGrp="1" noChangeAspect="1"/>
          </p:cNvPicPr>
          <p:nvPr>
            <p:ph idx="1"/>
          </p:nvPr>
        </p:nvPicPr>
        <p:blipFill>
          <a:blip r:embed="rId2"/>
          <a:stretch>
            <a:fillRect/>
          </a:stretch>
        </p:blipFill>
        <p:spPr>
          <a:xfrm>
            <a:off x="5012266" y="1388534"/>
            <a:ext cx="6360903" cy="4214099"/>
          </a:xfrm>
          <a:prstGeom prst="rect">
            <a:avLst/>
          </a:prstGeom>
        </p:spPr>
      </p:pic>
      <p:sp>
        <p:nvSpPr>
          <p:cNvPr id="4" name="Text Placeholder 3"/>
          <p:cNvSpPr>
            <a:spLocks noGrp="1"/>
          </p:cNvSpPr>
          <p:nvPr>
            <p:ph type="body" sz="half" idx="2"/>
          </p:nvPr>
        </p:nvSpPr>
        <p:spPr/>
        <p:txBody>
          <a:bodyPr>
            <a:normAutofit/>
          </a:bodyPr>
          <a:lstStyle/>
          <a:p>
            <a:r>
              <a:rPr lang="en-US" sz="2400" dirty="0"/>
              <a:t>Kansas </a:t>
            </a:r>
            <a:r>
              <a:rPr lang="en-US" sz="2400" dirty="0" smtClean="0"/>
              <a:t>1938</a:t>
            </a:r>
          </a:p>
          <a:p>
            <a:r>
              <a:rPr lang="en-US" sz="2400" dirty="0" smtClean="0"/>
              <a:t>p. </a:t>
            </a:r>
            <a:r>
              <a:rPr lang="en-US" sz="2400" dirty="0" smtClean="0"/>
              <a:t>658/672</a:t>
            </a:r>
            <a:endParaRPr lang="en-US" sz="2400" dirty="0"/>
          </a:p>
        </p:txBody>
      </p:sp>
    </p:spTree>
    <p:extLst>
      <p:ext uri="{BB962C8B-B14F-4D97-AF65-F5344CB8AC3E}">
        <p14:creationId xmlns:p14="http://schemas.microsoft.com/office/powerpoint/2010/main" val="1113613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Subleases and Assignments</a:t>
            </a:r>
            <a:endParaRPr lang="en-US" dirty="0"/>
          </a:p>
        </p:txBody>
      </p:sp>
      <p:sp>
        <p:nvSpPr>
          <p:cNvPr id="3" name="Content Placeholder 2"/>
          <p:cNvSpPr>
            <a:spLocks noGrp="1"/>
          </p:cNvSpPr>
          <p:nvPr>
            <p:ph idx="1"/>
          </p:nvPr>
        </p:nvSpPr>
        <p:spPr/>
        <p:txBody>
          <a:bodyPr/>
          <a:lstStyle/>
          <a:p>
            <a:r>
              <a:rPr lang="en-US" dirty="0" smtClean="0"/>
              <a:t>Assignment</a:t>
            </a:r>
          </a:p>
          <a:p>
            <a:pPr lvl="1"/>
            <a:r>
              <a:rPr lang="en-US" dirty="0" smtClean="0"/>
              <a:t>T2 steps into T1’s shoes.</a:t>
            </a:r>
          </a:p>
          <a:p>
            <a:pPr lvl="1"/>
            <a:r>
              <a:rPr lang="en-US" dirty="0" smtClean="0"/>
              <a:t>USUALLY – T2 pays rent to LL</a:t>
            </a:r>
          </a:p>
          <a:p>
            <a:r>
              <a:rPr lang="en-US" dirty="0" smtClean="0"/>
              <a:t>Sublet</a:t>
            </a:r>
          </a:p>
          <a:p>
            <a:pPr lvl="1"/>
            <a:r>
              <a:rPr lang="en-US" dirty="0" smtClean="0"/>
              <a:t>T1 and T2 have a side deal that may or may not mirror the lease.</a:t>
            </a:r>
          </a:p>
          <a:p>
            <a:pPr lvl="1"/>
            <a:r>
              <a:rPr lang="en-US" dirty="0" smtClean="0"/>
              <a:t>USUALLY - T1 pays rent to LL and T2 pays rent to T1</a:t>
            </a:r>
            <a:endParaRPr lang="en-US" dirty="0"/>
          </a:p>
        </p:txBody>
      </p:sp>
      <p:pic>
        <p:nvPicPr>
          <p:cNvPr id="4" name="Picture 3"/>
          <p:cNvPicPr>
            <a:picLocks noChangeAspect="1"/>
          </p:cNvPicPr>
          <p:nvPr/>
        </p:nvPicPr>
        <p:blipFill>
          <a:blip r:embed="rId2"/>
          <a:stretch>
            <a:fillRect/>
          </a:stretch>
        </p:blipFill>
        <p:spPr>
          <a:xfrm>
            <a:off x="8646178" y="2556932"/>
            <a:ext cx="2143125" cy="1905000"/>
          </a:xfrm>
          <a:prstGeom prst="rect">
            <a:avLst/>
          </a:prstGeom>
        </p:spPr>
      </p:pic>
    </p:spTree>
    <p:extLst>
      <p:ext uri="{BB962C8B-B14F-4D97-AF65-F5344CB8AC3E}">
        <p14:creationId xmlns:p14="http://schemas.microsoft.com/office/powerpoint/2010/main" val="301393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866900" y="42862"/>
            <a:ext cx="8458200" cy="6772275"/>
          </a:xfrm>
          <a:prstGeom prst="rect">
            <a:avLst/>
          </a:prstGeom>
        </p:spPr>
      </p:pic>
    </p:spTree>
    <p:extLst>
      <p:ext uri="{BB962C8B-B14F-4D97-AF65-F5344CB8AC3E}">
        <p14:creationId xmlns:p14="http://schemas.microsoft.com/office/powerpoint/2010/main" val="5015958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62162" y="47625"/>
            <a:ext cx="8067675" cy="6762750"/>
          </a:xfrm>
          <a:prstGeom prst="rect">
            <a:avLst/>
          </a:prstGeom>
        </p:spPr>
      </p:pic>
    </p:spTree>
    <p:extLst>
      <p:ext uri="{BB962C8B-B14F-4D97-AF65-F5344CB8AC3E}">
        <p14:creationId xmlns:p14="http://schemas.microsoft.com/office/powerpoint/2010/main" val="12603415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2"/>
                </a:solidFill>
              </a:rPr>
              <a:t>Implied Easements</a:t>
            </a:r>
            <a:endParaRPr lang="en-US" sz="4000" dirty="0">
              <a:solidFill>
                <a:schemeClr val="accent2"/>
              </a:solidFill>
            </a:endParaRPr>
          </a:p>
        </p:txBody>
      </p:sp>
      <p:pic>
        <p:nvPicPr>
          <p:cNvPr id="5" name="Content Placeholder 4"/>
          <p:cNvPicPr>
            <a:picLocks noGrp="1" noChangeAspect="1"/>
          </p:cNvPicPr>
          <p:nvPr>
            <p:ph idx="1"/>
          </p:nvPr>
        </p:nvPicPr>
        <p:blipFill>
          <a:blip r:embed="rId2"/>
          <a:stretch>
            <a:fillRect/>
          </a:stretch>
        </p:blipFill>
        <p:spPr>
          <a:xfrm>
            <a:off x="6373042" y="1034687"/>
            <a:ext cx="4762500" cy="4762500"/>
          </a:xfrm>
          <a:prstGeom prst="rect">
            <a:avLst/>
          </a:prstGeom>
        </p:spPr>
      </p:pic>
      <p:sp>
        <p:nvSpPr>
          <p:cNvPr id="4" name="Text Placeholder 3"/>
          <p:cNvSpPr>
            <a:spLocks noGrp="1"/>
          </p:cNvSpPr>
          <p:nvPr>
            <p:ph type="body" sz="half" idx="2"/>
          </p:nvPr>
        </p:nvSpPr>
        <p:spPr/>
        <p:txBody>
          <a:bodyPr>
            <a:normAutofit/>
          </a:bodyPr>
          <a:lstStyle/>
          <a:p>
            <a:pPr marL="457200" indent="-457200">
              <a:buFont typeface="Arial" panose="020B0604020202020204" pitchFamily="34" charset="0"/>
              <a:buChar char="•"/>
            </a:pPr>
            <a:r>
              <a:rPr lang="en-US" sz="3200" dirty="0" smtClean="0"/>
              <a:t>Prior Use</a:t>
            </a:r>
          </a:p>
          <a:p>
            <a:pPr marL="457200" indent="-457200">
              <a:buFont typeface="Arial" panose="020B0604020202020204" pitchFamily="34" charset="0"/>
              <a:buChar char="•"/>
            </a:pPr>
            <a:r>
              <a:rPr lang="en-US" sz="3200" dirty="0" smtClean="0"/>
              <a:t>Necessity</a:t>
            </a:r>
            <a:endParaRPr lang="en-US" sz="3200" dirty="0"/>
          </a:p>
        </p:txBody>
      </p:sp>
    </p:spTree>
    <p:extLst>
      <p:ext uri="{BB962C8B-B14F-4D97-AF65-F5344CB8AC3E}">
        <p14:creationId xmlns:p14="http://schemas.microsoft.com/office/powerpoint/2010/main" val="31217565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Implied Easement by Prior Existing Use</a:t>
            </a:r>
            <a:endParaRPr lang="en-US" dirty="0"/>
          </a:p>
        </p:txBody>
      </p:sp>
      <p:sp>
        <p:nvSpPr>
          <p:cNvPr id="6" name="Content Placeholder 5"/>
          <p:cNvSpPr>
            <a:spLocks noGrp="1"/>
          </p:cNvSpPr>
          <p:nvPr>
            <p:ph idx="1"/>
          </p:nvPr>
        </p:nvSpPr>
        <p:spPr/>
        <p:txBody>
          <a:bodyPr/>
          <a:lstStyle/>
          <a:p>
            <a:r>
              <a:rPr lang="en-US" dirty="0" smtClean="0"/>
              <a:t>Severance of title to land held in common ownership</a:t>
            </a:r>
          </a:p>
          <a:p>
            <a:r>
              <a:rPr lang="en-US" dirty="0" smtClean="0"/>
              <a:t>An existing, </a:t>
            </a:r>
            <a:r>
              <a:rPr lang="en-US" dirty="0"/>
              <a:t>a</a:t>
            </a:r>
            <a:r>
              <a:rPr lang="en-US" dirty="0" smtClean="0"/>
              <a:t>pparent , and continuous use when the conveyance was made</a:t>
            </a:r>
          </a:p>
          <a:p>
            <a:r>
              <a:rPr lang="en-US" dirty="0" smtClean="0"/>
              <a:t>The use was reasonably necessary</a:t>
            </a:r>
            <a:endParaRPr lang="en-US" dirty="0"/>
          </a:p>
        </p:txBody>
      </p:sp>
    </p:spTree>
    <p:extLst>
      <p:ext uri="{BB962C8B-B14F-4D97-AF65-F5344CB8AC3E}">
        <p14:creationId xmlns:p14="http://schemas.microsoft.com/office/powerpoint/2010/main" val="2304294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Berge v. State of Vermont</a:t>
            </a:r>
            <a:endParaRPr lang="en-US" sz="3200" dirty="0"/>
          </a:p>
        </p:txBody>
      </p:sp>
      <p:pic>
        <p:nvPicPr>
          <p:cNvPr id="5" name="Content Placeholder 4"/>
          <p:cNvPicPr>
            <a:picLocks noGrp="1" noChangeAspect="1"/>
          </p:cNvPicPr>
          <p:nvPr>
            <p:ph idx="1"/>
          </p:nvPr>
        </p:nvPicPr>
        <p:blipFill>
          <a:blip r:embed="rId2"/>
          <a:stretch>
            <a:fillRect/>
          </a:stretch>
        </p:blipFill>
        <p:spPr>
          <a:xfrm>
            <a:off x="5248547" y="1123405"/>
            <a:ext cx="5794752" cy="4346064"/>
          </a:xfrm>
          <a:prstGeom prst="rect">
            <a:avLst/>
          </a:prstGeom>
        </p:spPr>
      </p:pic>
      <p:sp>
        <p:nvSpPr>
          <p:cNvPr id="4" name="Text Placeholder 3"/>
          <p:cNvSpPr>
            <a:spLocks noGrp="1"/>
          </p:cNvSpPr>
          <p:nvPr>
            <p:ph type="body" sz="half" idx="2"/>
          </p:nvPr>
        </p:nvSpPr>
        <p:spPr/>
        <p:txBody>
          <a:bodyPr>
            <a:normAutofit/>
          </a:bodyPr>
          <a:lstStyle/>
          <a:p>
            <a:r>
              <a:rPr lang="en-US" sz="2400" dirty="0" smtClean="0"/>
              <a:t>Vermont 2006 </a:t>
            </a:r>
          </a:p>
          <a:p>
            <a:r>
              <a:rPr lang="en-US" sz="2400" dirty="0" smtClean="0"/>
              <a:t>p. </a:t>
            </a:r>
            <a:r>
              <a:rPr lang="en-US" sz="2400" dirty="0" smtClean="0"/>
              <a:t>665/679</a:t>
            </a:r>
            <a:endParaRPr lang="en-US" sz="2400" dirty="0"/>
          </a:p>
        </p:txBody>
      </p:sp>
    </p:spTree>
    <p:extLst>
      <p:ext uri="{BB962C8B-B14F-4D97-AF65-F5344CB8AC3E}">
        <p14:creationId xmlns:p14="http://schemas.microsoft.com/office/powerpoint/2010/main" val="40602237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Easements by Necessity</a:t>
            </a:r>
            <a:endParaRPr lang="en-US" dirty="0"/>
          </a:p>
        </p:txBody>
      </p:sp>
      <p:sp>
        <p:nvSpPr>
          <p:cNvPr id="5" name="Content Placeholder 4"/>
          <p:cNvSpPr>
            <a:spLocks noGrp="1"/>
          </p:cNvSpPr>
          <p:nvPr>
            <p:ph sz="half" idx="1"/>
          </p:nvPr>
        </p:nvSpPr>
        <p:spPr/>
        <p:txBody>
          <a:bodyPr/>
          <a:lstStyle/>
          <a:p>
            <a:r>
              <a:rPr lang="en-US" dirty="0" smtClean="0"/>
              <a:t>Common Owner</a:t>
            </a:r>
          </a:p>
          <a:p>
            <a:r>
              <a:rPr lang="en-US" dirty="0" smtClean="0"/>
              <a:t>Strict Necessity</a:t>
            </a:r>
          </a:p>
          <a:p>
            <a:r>
              <a:rPr lang="en-US" dirty="0" smtClean="0"/>
              <a:t>Public policy</a:t>
            </a:r>
            <a:endParaRPr lang="en-US" dirty="0"/>
          </a:p>
        </p:txBody>
      </p:sp>
      <p:pic>
        <p:nvPicPr>
          <p:cNvPr id="7" name="Content Placeholder 6"/>
          <p:cNvPicPr>
            <a:picLocks noGrp="1" noChangeAspect="1"/>
          </p:cNvPicPr>
          <p:nvPr>
            <p:ph sz="half" idx="2"/>
          </p:nvPr>
        </p:nvPicPr>
        <p:blipFill>
          <a:blip r:embed="rId2"/>
          <a:stretch>
            <a:fillRect/>
          </a:stretch>
        </p:blipFill>
        <p:spPr>
          <a:xfrm>
            <a:off x="6016752" y="2560320"/>
            <a:ext cx="5224903" cy="2829369"/>
          </a:xfrm>
          <a:prstGeom prst="rect">
            <a:avLst/>
          </a:prstGeom>
        </p:spPr>
      </p:pic>
    </p:spTree>
    <p:extLst>
      <p:ext uri="{BB962C8B-B14F-4D97-AF65-F5344CB8AC3E}">
        <p14:creationId xmlns:p14="http://schemas.microsoft.com/office/powerpoint/2010/main" val="152305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Termination of Easements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Expiration</a:t>
            </a:r>
          </a:p>
          <a:p>
            <a:r>
              <a:rPr lang="en-US" dirty="0" smtClean="0"/>
              <a:t>Release</a:t>
            </a:r>
          </a:p>
          <a:p>
            <a:r>
              <a:rPr lang="en-US" dirty="0" smtClean="0"/>
              <a:t>Estoppel</a:t>
            </a:r>
          </a:p>
          <a:p>
            <a:r>
              <a:rPr lang="en-US" dirty="0" smtClean="0"/>
              <a:t>Merger</a:t>
            </a:r>
          </a:p>
          <a:p>
            <a:r>
              <a:rPr lang="en-US" dirty="0" smtClean="0"/>
              <a:t>Abandonment</a:t>
            </a:r>
          </a:p>
          <a:p>
            <a:r>
              <a:rPr lang="en-US" dirty="0" smtClean="0"/>
              <a:t>Prescription</a:t>
            </a:r>
          </a:p>
          <a:p>
            <a:r>
              <a:rPr lang="en-US" dirty="0" smtClean="0"/>
              <a:t>Condemnation</a:t>
            </a:r>
            <a:endParaRPr lang="en-US" dirty="0"/>
          </a:p>
        </p:txBody>
      </p:sp>
      <p:pic>
        <p:nvPicPr>
          <p:cNvPr id="6" name="Content Placeholder 5"/>
          <p:cNvPicPr>
            <a:picLocks noChangeAspect="1"/>
          </p:cNvPicPr>
          <p:nvPr/>
        </p:nvPicPr>
        <p:blipFill>
          <a:blip r:embed="rId2"/>
          <a:stretch>
            <a:fillRect/>
          </a:stretch>
        </p:blipFill>
        <p:spPr>
          <a:xfrm>
            <a:off x="5695258" y="2560320"/>
            <a:ext cx="5201340" cy="3305234"/>
          </a:xfrm>
          <a:prstGeom prst="rect">
            <a:avLst/>
          </a:prstGeom>
        </p:spPr>
      </p:pic>
    </p:spTree>
    <p:extLst>
      <p:ext uri="{BB962C8B-B14F-4D97-AF65-F5344CB8AC3E}">
        <p14:creationId xmlns:p14="http://schemas.microsoft.com/office/powerpoint/2010/main" val="351928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Easement Rules</a:t>
            </a:r>
            <a:endParaRPr lang="en-US" dirty="0"/>
          </a:p>
        </p:txBody>
      </p:sp>
      <p:sp>
        <p:nvSpPr>
          <p:cNvPr id="3" name="Content Placeholder 2"/>
          <p:cNvSpPr>
            <a:spLocks noGrp="1"/>
          </p:cNvSpPr>
          <p:nvPr>
            <p:ph sz="half" idx="1"/>
          </p:nvPr>
        </p:nvSpPr>
        <p:spPr/>
        <p:txBody>
          <a:bodyPr/>
          <a:lstStyle/>
          <a:p>
            <a:r>
              <a:rPr lang="en-US" dirty="0" smtClean="0"/>
              <a:t>Transferability</a:t>
            </a:r>
          </a:p>
          <a:p>
            <a:r>
              <a:rPr lang="en-US" dirty="0" smtClean="0"/>
              <a:t>Divisibility</a:t>
            </a:r>
          </a:p>
          <a:p>
            <a:r>
              <a:rPr lang="en-US" dirty="0" smtClean="0"/>
              <a:t>Extent</a:t>
            </a:r>
            <a:endParaRPr lang="en-US" dirty="0"/>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a:stretch>
            <a:fillRect/>
          </a:stretch>
        </p:blipFill>
        <p:spPr>
          <a:xfrm>
            <a:off x="6181344" y="2560320"/>
            <a:ext cx="4762500" cy="3467100"/>
          </a:xfrm>
          <a:prstGeom prst="rect">
            <a:avLst/>
          </a:prstGeom>
        </p:spPr>
      </p:pic>
    </p:spTree>
    <p:extLst>
      <p:ext uri="{BB962C8B-B14F-4D97-AF65-F5344CB8AC3E}">
        <p14:creationId xmlns:p14="http://schemas.microsoft.com/office/powerpoint/2010/main" val="114168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t>Ernst v. </a:t>
            </a:r>
            <a:r>
              <a:rPr lang="en-US" sz="3200" dirty="0" err="1" smtClean="0"/>
              <a:t>Conditt</a:t>
            </a:r>
            <a:endParaRPr lang="en-US" sz="3200" dirty="0"/>
          </a:p>
        </p:txBody>
      </p:sp>
      <p:pic>
        <p:nvPicPr>
          <p:cNvPr id="7" name="Content Placeholder 6"/>
          <p:cNvPicPr>
            <a:picLocks noGrp="1" noChangeAspect="1"/>
          </p:cNvPicPr>
          <p:nvPr>
            <p:ph idx="1"/>
          </p:nvPr>
        </p:nvPicPr>
        <p:blipFill>
          <a:blip r:embed="rId2"/>
          <a:stretch>
            <a:fillRect/>
          </a:stretch>
        </p:blipFill>
        <p:spPr>
          <a:xfrm>
            <a:off x="5012266" y="1388533"/>
            <a:ext cx="6251646" cy="4080935"/>
          </a:xfrm>
          <a:prstGeom prst="rect">
            <a:avLst/>
          </a:prstGeom>
        </p:spPr>
      </p:pic>
      <p:sp>
        <p:nvSpPr>
          <p:cNvPr id="5" name="Text Placeholder 4"/>
          <p:cNvSpPr>
            <a:spLocks noGrp="1"/>
          </p:cNvSpPr>
          <p:nvPr>
            <p:ph type="body" sz="half" idx="2"/>
          </p:nvPr>
        </p:nvSpPr>
        <p:spPr/>
        <p:txBody>
          <a:bodyPr>
            <a:normAutofit/>
          </a:bodyPr>
          <a:lstStyle/>
          <a:p>
            <a:r>
              <a:rPr lang="en-US" sz="2400" dirty="0" smtClean="0"/>
              <a:t>Tennessee 1964</a:t>
            </a:r>
          </a:p>
          <a:p>
            <a:r>
              <a:rPr lang="en-US" sz="2400" dirty="0" smtClean="0"/>
              <a:t>p. 483/501</a:t>
            </a:r>
            <a:endParaRPr lang="en-US" sz="2400" dirty="0"/>
          </a:p>
        </p:txBody>
      </p:sp>
    </p:spTree>
    <p:extLst>
      <p:ext uri="{BB962C8B-B14F-4D97-AF65-F5344CB8AC3E}">
        <p14:creationId xmlns:p14="http://schemas.microsoft.com/office/powerpoint/2010/main" val="23775469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862137" y="133350"/>
            <a:ext cx="8467725" cy="6591300"/>
          </a:xfrm>
          <a:prstGeom prst="rect">
            <a:avLst/>
          </a:prstGeom>
        </p:spPr>
      </p:pic>
    </p:spTree>
    <p:extLst>
      <p:ext uri="{BB962C8B-B14F-4D97-AF65-F5344CB8AC3E}">
        <p14:creationId xmlns:p14="http://schemas.microsoft.com/office/powerpoint/2010/main" val="258352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Case Timeline</a:t>
            </a:r>
            <a:endParaRPr lang="en-US" dirty="0"/>
          </a:p>
        </p:txBody>
      </p:sp>
      <p:sp>
        <p:nvSpPr>
          <p:cNvPr id="6" name="Content Placeholder 5"/>
          <p:cNvSpPr>
            <a:spLocks noGrp="1"/>
          </p:cNvSpPr>
          <p:nvPr>
            <p:ph sz="half" idx="1"/>
          </p:nvPr>
        </p:nvSpPr>
        <p:spPr/>
        <p:txBody>
          <a:bodyPr>
            <a:normAutofit fontScale="92500" lnSpcReduction="20000"/>
          </a:bodyPr>
          <a:lstStyle/>
          <a:p>
            <a:r>
              <a:rPr lang="en-US" dirty="0" smtClean="0"/>
              <a:t>June 18, 1960: Ernst lease to Rogers for 1 y and 7 days</a:t>
            </a:r>
          </a:p>
          <a:p>
            <a:r>
              <a:rPr lang="en-US" dirty="0" smtClean="0"/>
              <a:t>July 1960, Rogers begins negotiating with </a:t>
            </a:r>
            <a:r>
              <a:rPr lang="en-US" dirty="0" err="1" smtClean="0"/>
              <a:t>Conditt</a:t>
            </a:r>
            <a:r>
              <a:rPr lang="en-US" dirty="0" smtClean="0"/>
              <a:t> for a sale of the business</a:t>
            </a:r>
          </a:p>
          <a:p>
            <a:pPr lvl="1"/>
            <a:r>
              <a:rPr lang="en-US" dirty="0" err="1" smtClean="0"/>
              <a:t>Conditt</a:t>
            </a:r>
            <a:r>
              <a:rPr lang="en-US" dirty="0" smtClean="0"/>
              <a:t> wants a two-year lease</a:t>
            </a:r>
          </a:p>
          <a:p>
            <a:pPr lvl="1"/>
            <a:r>
              <a:rPr lang="en-US" dirty="0" err="1" smtClean="0"/>
              <a:t>Conditt</a:t>
            </a:r>
            <a:r>
              <a:rPr lang="en-US" dirty="0" smtClean="0"/>
              <a:t> and Rogers negotiate an extension of the lease</a:t>
            </a:r>
          </a:p>
          <a:p>
            <a:pPr lvl="1"/>
            <a:r>
              <a:rPr lang="en-US" dirty="0" smtClean="0"/>
              <a:t>Rogers transfers his interest to </a:t>
            </a:r>
            <a:r>
              <a:rPr lang="en-US" dirty="0" err="1" smtClean="0"/>
              <a:t>Conditt</a:t>
            </a:r>
            <a:endParaRPr lang="en-US" dirty="0" smtClean="0"/>
          </a:p>
          <a:p>
            <a:pPr marL="457200" lvl="1" indent="0">
              <a:buNone/>
            </a:pPr>
            <a:endParaRPr lang="en-US" dirty="0"/>
          </a:p>
          <a:p>
            <a:pPr marL="457200" lvl="1" indent="0">
              <a:buNone/>
            </a:pPr>
            <a:endParaRPr lang="en-US" dirty="0"/>
          </a:p>
        </p:txBody>
      </p:sp>
      <p:sp>
        <p:nvSpPr>
          <p:cNvPr id="7" name="Content Placeholder 6"/>
          <p:cNvSpPr>
            <a:spLocks noGrp="1"/>
          </p:cNvSpPr>
          <p:nvPr>
            <p:ph sz="half" idx="2"/>
          </p:nvPr>
        </p:nvSpPr>
        <p:spPr>
          <a:xfrm>
            <a:off x="6181344" y="2560320"/>
            <a:ext cx="5157216" cy="3310128"/>
          </a:xfrm>
        </p:spPr>
        <p:txBody>
          <a:bodyPr>
            <a:normAutofit fontScale="92500" lnSpcReduction="20000"/>
          </a:bodyPr>
          <a:lstStyle/>
          <a:p>
            <a:r>
              <a:rPr lang="en-US" dirty="0" smtClean="0"/>
              <a:t>August to November, </a:t>
            </a:r>
            <a:r>
              <a:rPr lang="en-US" dirty="0" err="1" smtClean="0"/>
              <a:t>Conditt</a:t>
            </a:r>
            <a:r>
              <a:rPr lang="en-US" dirty="0" smtClean="0"/>
              <a:t> operated the track and paid rents directly to the </a:t>
            </a:r>
            <a:r>
              <a:rPr lang="en-US" dirty="0" err="1" smtClean="0"/>
              <a:t>Ernsts</a:t>
            </a:r>
            <a:r>
              <a:rPr lang="en-US" dirty="0" smtClean="0"/>
              <a:t> for August, September, and October </a:t>
            </a:r>
          </a:p>
          <a:p>
            <a:r>
              <a:rPr lang="en-US" dirty="0" err="1" smtClean="0"/>
              <a:t>Ernsts</a:t>
            </a:r>
            <a:r>
              <a:rPr lang="en-US" dirty="0" smtClean="0"/>
              <a:t> contact Rogers in December and complain about the lack of November rent</a:t>
            </a:r>
          </a:p>
          <a:p>
            <a:r>
              <a:rPr lang="en-US" dirty="0" smtClean="0"/>
              <a:t>Rogers argues that he doesn’t owe the </a:t>
            </a:r>
            <a:r>
              <a:rPr lang="en-US" dirty="0" err="1" smtClean="0"/>
              <a:t>Ernsts</a:t>
            </a:r>
            <a:r>
              <a:rPr lang="en-US" dirty="0" smtClean="0"/>
              <a:t>, but 5 months later gave them 1 month’s rent</a:t>
            </a:r>
          </a:p>
          <a:p>
            <a:r>
              <a:rPr lang="en-US" dirty="0" err="1" smtClean="0"/>
              <a:t>Ernsts</a:t>
            </a:r>
            <a:r>
              <a:rPr lang="en-US" dirty="0" smtClean="0"/>
              <a:t> sue </a:t>
            </a:r>
            <a:r>
              <a:rPr lang="en-US" dirty="0" err="1" smtClean="0"/>
              <a:t>Conditt</a:t>
            </a:r>
            <a:r>
              <a:rPr lang="en-US" dirty="0" smtClean="0"/>
              <a:t> for rent due and cost of taking out the track</a:t>
            </a:r>
            <a:endParaRPr lang="en-US" dirty="0"/>
          </a:p>
        </p:txBody>
      </p:sp>
    </p:spTree>
    <p:extLst>
      <p:ext uri="{BB962C8B-B14F-4D97-AF65-F5344CB8AC3E}">
        <p14:creationId xmlns:p14="http://schemas.microsoft.com/office/powerpoint/2010/main" val="194689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Original Lease</a:t>
            </a:r>
            <a:endParaRPr lang="en-US" dirty="0"/>
          </a:p>
        </p:txBody>
      </p:sp>
      <p:sp>
        <p:nvSpPr>
          <p:cNvPr id="3" name="Content Placeholder 2"/>
          <p:cNvSpPr>
            <a:spLocks noGrp="1"/>
          </p:cNvSpPr>
          <p:nvPr>
            <p:ph idx="1"/>
          </p:nvPr>
        </p:nvSpPr>
        <p:spPr/>
        <p:txBody>
          <a:bodyPr>
            <a:normAutofit/>
          </a:bodyPr>
          <a:lstStyle/>
          <a:p>
            <a:r>
              <a:rPr lang="en-US" sz="2800" dirty="0" smtClean="0"/>
              <a:t>Lessee shall have no right to assign or sublet the leased premises without prior written approval of Lessors. In the event of any assignment or sublease, Lessee is still liable to perform the covenants of this lease, including the covenant to pay rent, and nothing herein shall be construed as releasing Lessee from his liabilities and obligations hereunder</a:t>
            </a:r>
            <a:endParaRPr lang="en-US" sz="2800" dirty="0"/>
          </a:p>
        </p:txBody>
      </p:sp>
    </p:spTree>
    <p:extLst>
      <p:ext uri="{BB962C8B-B14F-4D97-AF65-F5344CB8AC3E}">
        <p14:creationId xmlns:p14="http://schemas.microsoft.com/office/powerpoint/2010/main" val="2207365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Renegotiated Lease</a:t>
            </a:r>
            <a:endParaRPr lang="en-US" dirty="0"/>
          </a:p>
        </p:txBody>
      </p:sp>
      <p:sp>
        <p:nvSpPr>
          <p:cNvPr id="3" name="Content Placeholder 2"/>
          <p:cNvSpPr>
            <a:spLocks noGrp="1"/>
          </p:cNvSpPr>
          <p:nvPr>
            <p:ph idx="1"/>
          </p:nvPr>
        </p:nvSpPr>
        <p:spPr/>
        <p:txBody>
          <a:bodyPr>
            <a:normAutofit/>
          </a:bodyPr>
          <a:lstStyle/>
          <a:p>
            <a:r>
              <a:rPr lang="en-US" sz="2800" dirty="0" smtClean="0"/>
              <a:t>Lessor hereby consents to the subletting of the premises to A.K. </a:t>
            </a:r>
            <a:r>
              <a:rPr lang="en-US" sz="2800" dirty="0" err="1" smtClean="0"/>
              <a:t>Conditt</a:t>
            </a:r>
            <a:r>
              <a:rPr lang="en-US" sz="2800" dirty="0" smtClean="0"/>
              <a:t>, but upon the express condition and understanding that the original Lessee, Frank K. Rogers, will remain personally liable for the faithful performance of all terms and conditions of the original lease and of this amendment to the original lease.</a:t>
            </a:r>
            <a:endParaRPr lang="en-US" sz="2800" dirty="0"/>
          </a:p>
        </p:txBody>
      </p:sp>
    </p:spTree>
    <p:extLst>
      <p:ext uri="{BB962C8B-B14F-4D97-AF65-F5344CB8AC3E}">
        <p14:creationId xmlns:p14="http://schemas.microsoft.com/office/powerpoint/2010/main" val="18297051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Sublease</a:t>
            </a:r>
            <a:endParaRPr lang="en-US" dirty="0"/>
          </a:p>
        </p:txBody>
      </p:sp>
      <p:sp>
        <p:nvSpPr>
          <p:cNvPr id="3" name="Content Placeholder 2"/>
          <p:cNvSpPr>
            <a:spLocks noGrp="1"/>
          </p:cNvSpPr>
          <p:nvPr>
            <p:ph idx="1"/>
          </p:nvPr>
        </p:nvSpPr>
        <p:spPr/>
        <p:txBody>
          <a:bodyPr/>
          <a:lstStyle/>
          <a:p>
            <a:r>
              <a:rPr lang="en-US" dirty="0" smtClean="0"/>
              <a:t>For the value received and in consideration of the promise to faithfully perform all conditions of the within lease as amended, I hereby sublet the premises to A.K. </a:t>
            </a:r>
            <a:r>
              <a:rPr lang="en-US" dirty="0" err="1" smtClean="0"/>
              <a:t>Conditt</a:t>
            </a:r>
            <a:r>
              <a:rPr lang="en-US" dirty="0" smtClean="0"/>
              <a:t> upon the understanding that I will individually remain liable for the performance of the lease. … </a:t>
            </a:r>
            <a:r>
              <a:rPr lang="en-US" i="1" dirty="0" smtClean="0"/>
              <a:t>Rogers </a:t>
            </a:r>
            <a:endParaRPr lang="en-US" dirty="0" smtClean="0"/>
          </a:p>
          <a:p>
            <a:r>
              <a:rPr lang="en-US" dirty="0" smtClean="0"/>
              <a:t>The foregoing subletting of the premises is accepted… </a:t>
            </a:r>
            <a:r>
              <a:rPr lang="en-US" i="1" dirty="0" err="1" smtClean="0"/>
              <a:t>Conditt</a:t>
            </a:r>
            <a:r>
              <a:rPr lang="en-US" i="1" dirty="0" smtClean="0"/>
              <a:t> </a:t>
            </a:r>
            <a:endParaRPr lang="en-US" dirty="0"/>
          </a:p>
        </p:txBody>
      </p:sp>
    </p:spTree>
    <p:extLst>
      <p:ext uri="{BB962C8B-B14F-4D97-AF65-F5344CB8AC3E}">
        <p14:creationId xmlns:p14="http://schemas.microsoft.com/office/powerpoint/2010/main" val="11227082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a:stretch>
            <a:fillRect/>
          </a:stretch>
        </p:blipFill>
        <p:spPr>
          <a:xfrm>
            <a:off x="2119312" y="495300"/>
            <a:ext cx="7953375" cy="5867400"/>
          </a:xfrm>
          <a:prstGeom prst="rect">
            <a:avLst/>
          </a:prstGeom>
        </p:spPr>
      </p:pic>
    </p:spTree>
    <p:extLst>
      <p:ext uri="{BB962C8B-B14F-4D97-AF65-F5344CB8AC3E}">
        <p14:creationId xmlns:p14="http://schemas.microsoft.com/office/powerpoint/2010/main" val="72129329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170</TotalTime>
  <Words>618</Words>
  <Application>Microsoft Office PowerPoint</Application>
  <PresentationFormat>Widescreen</PresentationFormat>
  <Paragraphs>89</Paragraphs>
  <Slides>27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Garamond</vt:lpstr>
      <vt:lpstr>Organic</vt:lpstr>
      <vt:lpstr>Property</vt:lpstr>
      <vt:lpstr>Subleases and Assignments</vt:lpstr>
      <vt:lpstr>Ernst v. Conditt</vt:lpstr>
      <vt:lpstr>PowerPoint Presentation</vt:lpstr>
      <vt:lpstr>Case Timeline</vt:lpstr>
      <vt:lpstr>Original Lease</vt:lpstr>
      <vt:lpstr>Renegotiated Lease</vt:lpstr>
      <vt:lpstr>Sublease</vt:lpstr>
      <vt:lpstr>PowerPoint Presentation</vt:lpstr>
      <vt:lpstr>PowerPoint Presentation</vt:lpstr>
      <vt:lpstr>Sublease vs. Assignment</vt:lpstr>
      <vt:lpstr>Kendall v. Pestana (Cal. 1985) p. 511</vt:lpstr>
      <vt:lpstr>PowerPoint Presentation</vt:lpstr>
      <vt:lpstr>Private Land Use Planning</vt:lpstr>
      <vt:lpstr>Easements</vt:lpstr>
      <vt:lpstr>Creation of Easements</vt:lpstr>
      <vt:lpstr>Millbrook Hunt v. Smith</vt:lpstr>
      <vt:lpstr>Easement vs. License?</vt:lpstr>
      <vt:lpstr>Van Sandt v. Royster</vt:lpstr>
      <vt:lpstr>PowerPoint Presentation</vt:lpstr>
      <vt:lpstr>PowerPoint Presentation</vt:lpstr>
      <vt:lpstr>Implied Easements</vt:lpstr>
      <vt:lpstr>Implied Easement by Prior Existing Use</vt:lpstr>
      <vt:lpstr>Berge v. State of Vermont</vt:lpstr>
      <vt:lpstr>Easements by Necessity</vt:lpstr>
      <vt:lpstr>Termination of Easements</vt:lpstr>
      <vt:lpstr>Easement Rules</vt:lpstr>
    </vt:vector>
  </TitlesOfParts>
  <Company>University at Buffalo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Owley Lippmann, Jessica</dc:creator>
  <cp:lastModifiedBy>Owley Lippmann, Jessica</cp:lastModifiedBy>
  <cp:revision>7</cp:revision>
  <dcterms:created xsi:type="dcterms:W3CDTF">2016-03-28T17:44:51Z</dcterms:created>
  <dcterms:modified xsi:type="dcterms:W3CDTF">2016-04-04T12:56:19Z</dcterms:modified>
</cp:coreProperties>
</file>