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05" r:id="rId3"/>
    <p:sldId id="306" r:id="rId4"/>
    <p:sldId id="283" r:id="rId5"/>
    <p:sldId id="284" r:id="rId6"/>
    <p:sldId id="307" r:id="rId7"/>
    <p:sldId id="285" r:id="rId8"/>
    <p:sldId id="308" r:id="rId9"/>
    <p:sldId id="286" r:id="rId10"/>
    <p:sldId id="287" r:id="rId11"/>
    <p:sldId id="309" r:id="rId12"/>
    <p:sldId id="310" r:id="rId13"/>
    <p:sldId id="311" r:id="rId14"/>
    <p:sldId id="312" r:id="rId15"/>
    <p:sldId id="288" r:id="rId16"/>
    <p:sldId id="313" r:id="rId17"/>
    <p:sldId id="289" r:id="rId18"/>
    <p:sldId id="290" r:id="rId19"/>
    <p:sldId id="291" r:id="rId20"/>
    <p:sldId id="297" r:id="rId21"/>
    <p:sldId id="298" r:id="rId22"/>
    <p:sldId id="299" r:id="rId23"/>
    <p:sldId id="300" r:id="rId24"/>
    <p:sldId id="314" r:id="rId25"/>
    <p:sldId id="301" r:id="rId26"/>
    <p:sldId id="315" r:id="rId27"/>
    <p:sldId id="303" r:id="rId28"/>
    <p:sldId id="316" r:id="rId29"/>
    <p:sldId id="304" r:id="rId30"/>
    <p:sldId id="317" r:id="rId31"/>
    <p:sldId id="318" r:id="rId32"/>
    <p:sldId id="319" r:id="rId33"/>
    <p:sldId id="320" r:id="rId34"/>
    <p:sldId id="321" r:id="rId35"/>
    <p:sldId id="322" r:id="rId36"/>
    <p:sldId id="323" r:id="rId37"/>
    <p:sldId id="324" r:id="rId38"/>
    <p:sldId id="325" r:id="rId39"/>
    <p:sldId id="326" r:id="rId40"/>
    <p:sldId id="327" r:id="rId41"/>
    <p:sldId id="344" r:id="rId42"/>
    <p:sldId id="328" r:id="rId43"/>
    <p:sldId id="345" r:id="rId44"/>
    <p:sldId id="329" r:id="rId45"/>
    <p:sldId id="330" r:id="rId46"/>
    <p:sldId id="331" r:id="rId47"/>
    <p:sldId id="346" r:id="rId48"/>
    <p:sldId id="347" r:id="rId49"/>
    <p:sldId id="332"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F7226F-5642-436D-B733-EBB55A7D121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2AE770C-17A4-415B-ACFD-0CD6D844DF37}">
      <dgm:prSet phldrT="[Text]"/>
      <dgm:spPr/>
      <dgm:t>
        <a:bodyPr/>
        <a:lstStyle/>
        <a:p>
          <a:r>
            <a:rPr lang="en-US" dirty="0" smtClean="0"/>
            <a:t>1945 </a:t>
          </a:r>
          <a:endParaRPr lang="en-US" dirty="0"/>
        </a:p>
      </dgm:t>
    </dgm:pt>
    <dgm:pt modelId="{60E250A2-27FE-465D-BA2E-05C89222F66D}" type="parTrans" cxnId="{59A82A87-3675-4221-BB52-59820BD2C332}">
      <dgm:prSet/>
      <dgm:spPr/>
      <dgm:t>
        <a:bodyPr/>
        <a:lstStyle/>
        <a:p>
          <a:endParaRPr lang="en-US"/>
        </a:p>
      </dgm:t>
    </dgm:pt>
    <dgm:pt modelId="{B4356C56-3B9D-47BC-BF22-9C1A99C9CBE1}" type="sibTrans" cxnId="{59A82A87-3675-4221-BB52-59820BD2C332}">
      <dgm:prSet/>
      <dgm:spPr/>
      <dgm:t>
        <a:bodyPr/>
        <a:lstStyle/>
        <a:p>
          <a:endParaRPr lang="en-US"/>
        </a:p>
      </dgm:t>
    </dgm:pt>
    <dgm:pt modelId="{167F53B6-424E-4C4D-AECF-A4244AF03B96}">
      <dgm:prSet phldrT="[Text]"/>
      <dgm:spPr/>
      <dgm:t>
        <a:bodyPr/>
        <a:lstStyle/>
        <a:p>
          <a:r>
            <a:rPr lang="en-US" dirty="0" smtClean="0"/>
            <a:t>Defendant’s Predecessor</a:t>
          </a:r>
          <a:endParaRPr lang="en-US" dirty="0"/>
        </a:p>
      </dgm:t>
    </dgm:pt>
    <dgm:pt modelId="{2D10A016-9381-4D0A-9A7E-9103BC0EE9E5}" type="parTrans" cxnId="{BCB7355B-5554-488C-8DC9-622C6877BF4F}">
      <dgm:prSet/>
      <dgm:spPr/>
      <dgm:t>
        <a:bodyPr/>
        <a:lstStyle/>
        <a:p>
          <a:endParaRPr lang="en-US"/>
        </a:p>
      </dgm:t>
    </dgm:pt>
    <dgm:pt modelId="{14C4ECDA-DAA1-4BCA-A97F-A3AC12A3F75A}" type="sibTrans" cxnId="{BCB7355B-5554-488C-8DC9-622C6877BF4F}">
      <dgm:prSet/>
      <dgm:spPr/>
      <dgm:t>
        <a:bodyPr/>
        <a:lstStyle/>
        <a:p>
          <a:endParaRPr lang="en-US"/>
        </a:p>
      </dgm:t>
    </dgm:pt>
    <dgm:pt modelId="{063F6BE6-22F7-4753-9E7F-1C47416342ED}">
      <dgm:prSet phldrT="[Text]"/>
      <dgm:spPr/>
      <dgm:t>
        <a:bodyPr/>
        <a:lstStyle/>
        <a:p>
          <a:r>
            <a:rPr lang="en-US" dirty="0" smtClean="0"/>
            <a:t>19??</a:t>
          </a:r>
          <a:endParaRPr lang="en-US" dirty="0"/>
        </a:p>
      </dgm:t>
    </dgm:pt>
    <dgm:pt modelId="{D65FAE5A-55C6-4199-A09D-BFEF5D0AAB5C}" type="parTrans" cxnId="{63FA902A-0FE1-4324-91D6-AF6BAEFD96D5}">
      <dgm:prSet/>
      <dgm:spPr/>
      <dgm:t>
        <a:bodyPr/>
        <a:lstStyle/>
        <a:p>
          <a:endParaRPr lang="en-US"/>
        </a:p>
      </dgm:t>
    </dgm:pt>
    <dgm:pt modelId="{ADE1FB1E-A036-41AF-88FE-E2770BB14DA5}" type="sibTrans" cxnId="{63FA902A-0FE1-4324-91D6-AF6BAEFD96D5}">
      <dgm:prSet/>
      <dgm:spPr/>
      <dgm:t>
        <a:bodyPr/>
        <a:lstStyle/>
        <a:p>
          <a:endParaRPr lang="en-US"/>
        </a:p>
      </dgm:t>
    </dgm:pt>
    <dgm:pt modelId="{BCA702F2-7C64-49A9-8532-E9AC1F1FD9ED}">
      <dgm:prSet phldrT="[Text]"/>
      <dgm:spPr/>
      <dgm:t>
        <a:bodyPr/>
        <a:lstStyle/>
        <a:p>
          <a:r>
            <a:rPr lang="en-US" dirty="0" smtClean="0"/>
            <a:t>Defendant (</a:t>
          </a:r>
          <a:r>
            <a:rPr lang="en-US" dirty="0" err="1" smtClean="0"/>
            <a:t>Steinlauf</a:t>
          </a:r>
          <a:r>
            <a:rPr lang="en-US" dirty="0" smtClean="0"/>
            <a:t>)</a:t>
          </a:r>
          <a:endParaRPr lang="en-US" dirty="0"/>
        </a:p>
      </dgm:t>
    </dgm:pt>
    <dgm:pt modelId="{65D68339-52A8-4E54-A520-FC762C6A0416}" type="parTrans" cxnId="{27853D1B-EC2A-423F-9DB6-8B4EFFE22705}">
      <dgm:prSet/>
      <dgm:spPr/>
      <dgm:t>
        <a:bodyPr/>
        <a:lstStyle/>
        <a:p>
          <a:endParaRPr lang="en-US"/>
        </a:p>
      </dgm:t>
    </dgm:pt>
    <dgm:pt modelId="{66AD9D72-A642-462D-80C3-3C9980AC4A18}" type="sibTrans" cxnId="{27853D1B-EC2A-423F-9DB6-8B4EFFE22705}">
      <dgm:prSet/>
      <dgm:spPr/>
      <dgm:t>
        <a:bodyPr/>
        <a:lstStyle/>
        <a:p>
          <a:endParaRPr lang="en-US"/>
        </a:p>
      </dgm:t>
    </dgm:pt>
    <dgm:pt modelId="{1582E79B-38CA-463B-804C-F1598CFD141A}">
      <dgm:prSet phldrT="[Text]"/>
      <dgm:spPr/>
      <dgm:t>
        <a:bodyPr/>
        <a:lstStyle/>
        <a:p>
          <a:r>
            <a:rPr lang="en-US" dirty="0" smtClean="0"/>
            <a:t>1955</a:t>
          </a:r>
          <a:endParaRPr lang="en-US" dirty="0"/>
        </a:p>
      </dgm:t>
    </dgm:pt>
    <dgm:pt modelId="{8BED354F-6F2D-45A2-9292-F4330C4CB8BC}" type="parTrans" cxnId="{90936699-6CD0-4970-BC1C-CBB9C3360C57}">
      <dgm:prSet/>
      <dgm:spPr/>
      <dgm:t>
        <a:bodyPr/>
        <a:lstStyle/>
        <a:p>
          <a:endParaRPr lang="en-US"/>
        </a:p>
      </dgm:t>
    </dgm:pt>
    <dgm:pt modelId="{BE22A0A3-77CE-4250-9A6F-A36B4F6E42C0}" type="sibTrans" cxnId="{90936699-6CD0-4970-BC1C-CBB9C3360C57}">
      <dgm:prSet/>
      <dgm:spPr/>
      <dgm:t>
        <a:bodyPr/>
        <a:lstStyle/>
        <a:p>
          <a:endParaRPr lang="en-US"/>
        </a:p>
      </dgm:t>
    </dgm:pt>
    <dgm:pt modelId="{F435704A-41DE-4778-88D8-43DA7B3542B1}">
      <dgm:prSet phldrT="[Text]"/>
      <dgm:spPr/>
      <dgm:t>
        <a:bodyPr/>
        <a:lstStyle/>
        <a:p>
          <a:r>
            <a:rPr lang="en-US" dirty="0" smtClean="0"/>
            <a:t>Plaintiff (Cole)</a:t>
          </a:r>
          <a:endParaRPr lang="en-US" dirty="0"/>
        </a:p>
      </dgm:t>
    </dgm:pt>
    <dgm:pt modelId="{23223307-59EF-4A0F-976C-E85DACE52B1E}" type="parTrans" cxnId="{2B4B9FE4-DF26-4D1D-A606-896ABE5D037A}">
      <dgm:prSet/>
      <dgm:spPr/>
      <dgm:t>
        <a:bodyPr/>
        <a:lstStyle/>
        <a:p>
          <a:endParaRPr lang="en-US"/>
        </a:p>
      </dgm:t>
    </dgm:pt>
    <dgm:pt modelId="{74BB72F8-17CA-47C5-A8E1-BEF0C2A8EC49}" type="sibTrans" cxnId="{2B4B9FE4-DF26-4D1D-A606-896ABE5D037A}">
      <dgm:prSet/>
      <dgm:spPr/>
      <dgm:t>
        <a:bodyPr/>
        <a:lstStyle/>
        <a:p>
          <a:endParaRPr lang="en-US"/>
        </a:p>
      </dgm:t>
    </dgm:pt>
    <dgm:pt modelId="{DDE3C49F-A36A-47B6-9EF4-DCEA510AF4E1}" type="pres">
      <dgm:prSet presAssocID="{C8F7226F-5642-436D-B733-EBB55A7D1214}" presName="linearFlow" presStyleCnt="0">
        <dgm:presLayoutVars>
          <dgm:dir/>
          <dgm:animLvl val="lvl"/>
          <dgm:resizeHandles val="exact"/>
        </dgm:presLayoutVars>
      </dgm:prSet>
      <dgm:spPr/>
      <dgm:t>
        <a:bodyPr/>
        <a:lstStyle/>
        <a:p>
          <a:endParaRPr lang="en-US"/>
        </a:p>
      </dgm:t>
    </dgm:pt>
    <dgm:pt modelId="{ECB1F207-AC6A-40FB-BCAA-5676076BFD9E}" type="pres">
      <dgm:prSet presAssocID="{C2AE770C-17A4-415B-ACFD-0CD6D844DF37}" presName="composite" presStyleCnt="0"/>
      <dgm:spPr/>
    </dgm:pt>
    <dgm:pt modelId="{46247FD1-04BC-49AA-8E16-D39D942641CB}" type="pres">
      <dgm:prSet presAssocID="{C2AE770C-17A4-415B-ACFD-0CD6D844DF37}" presName="parentText" presStyleLbl="alignNode1" presStyleIdx="0" presStyleCnt="3">
        <dgm:presLayoutVars>
          <dgm:chMax val="1"/>
          <dgm:bulletEnabled val="1"/>
        </dgm:presLayoutVars>
      </dgm:prSet>
      <dgm:spPr/>
      <dgm:t>
        <a:bodyPr/>
        <a:lstStyle/>
        <a:p>
          <a:endParaRPr lang="en-US"/>
        </a:p>
      </dgm:t>
    </dgm:pt>
    <dgm:pt modelId="{55E7ED77-6F6F-43AA-A11B-B5F31FD23428}" type="pres">
      <dgm:prSet presAssocID="{C2AE770C-17A4-415B-ACFD-0CD6D844DF37}" presName="descendantText" presStyleLbl="alignAcc1" presStyleIdx="0" presStyleCnt="3">
        <dgm:presLayoutVars>
          <dgm:bulletEnabled val="1"/>
        </dgm:presLayoutVars>
      </dgm:prSet>
      <dgm:spPr/>
      <dgm:t>
        <a:bodyPr/>
        <a:lstStyle/>
        <a:p>
          <a:endParaRPr lang="en-US"/>
        </a:p>
      </dgm:t>
    </dgm:pt>
    <dgm:pt modelId="{30DED643-5F8F-4855-A030-1DA8DB0B914B}" type="pres">
      <dgm:prSet presAssocID="{B4356C56-3B9D-47BC-BF22-9C1A99C9CBE1}" presName="sp" presStyleCnt="0"/>
      <dgm:spPr/>
    </dgm:pt>
    <dgm:pt modelId="{77C8C0F9-121A-4561-865F-300538C7F9ED}" type="pres">
      <dgm:prSet presAssocID="{063F6BE6-22F7-4753-9E7F-1C47416342ED}" presName="composite" presStyleCnt="0"/>
      <dgm:spPr/>
    </dgm:pt>
    <dgm:pt modelId="{64182BC3-4614-4768-A6BB-CB427D421CED}" type="pres">
      <dgm:prSet presAssocID="{063F6BE6-22F7-4753-9E7F-1C47416342ED}" presName="parentText" presStyleLbl="alignNode1" presStyleIdx="1" presStyleCnt="3">
        <dgm:presLayoutVars>
          <dgm:chMax val="1"/>
          <dgm:bulletEnabled val="1"/>
        </dgm:presLayoutVars>
      </dgm:prSet>
      <dgm:spPr/>
      <dgm:t>
        <a:bodyPr/>
        <a:lstStyle/>
        <a:p>
          <a:endParaRPr lang="en-US"/>
        </a:p>
      </dgm:t>
    </dgm:pt>
    <dgm:pt modelId="{C0DB46E6-33D0-4DA4-9F99-1D3BBAC3A2E0}" type="pres">
      <dgm:prSet presAssocID="{063F6BE6-22F7-4753-9E7F-1C47416342ED}" presName="descendantText" presStyleLbl="alignAcc1" presStyleIdx="1" presStyleCnt="3">
        <dgm:presLayoutVars>
          <dgm:bulletEnabled val="1"/>
        </dgm:presLayoutVars>
      </dgm:prSet>
      <dgm:spPr/>
      <dgm:t>
        <a:bodyPr/>
        <a:lstStyle/>
        <a:p>
          <a:endParaRPr lang="en-US"/>
        </a:p>
      </dgm:t>
    </dgm:pt>
    <dgm:pt modelId="{825306ED-291C-46A7-95FE-A1F8F2989187}" type="pres">
      <dgm:prSet presAssocID="{ADE1FB1E-A036-41AF-88FE-E2770BB14DA5}" presName="sp" presStyleCnt="0"/>
      <dgm:spPr/>
    </dgm:pt>
    <dgm:pt modelId="{5C71FF4C-AFDA-4906-95BD-5BEB54D40E66}" type="pres">
      <dgm:prSet presAssocID="{1582E79B-38CA-463B-804C-F1598CFD141A}" presName="composite" presStyleCnt="0"/>
      <dgm:spPr/>
    </dgm:pt>
    <dgm:pt modelId="{1DF377F5-575B-4ACC-B4BC-F9AE783C1199}" type="pres">
      <dgm:prSet presAssocID="{1582E79B-38CA-463B-804C-F1598CFD141A}" presName="parentText" presStyleLbl="alignNode1" presStyleIdx="2" presStyleCnt="3">
        <dgm:presLayoutVars>
          <dgm:chMax val="1"/>
          <dgm:bulletEnabled val="1"/>
        </dgm:presLayoutVars>
      </dgm:prSet>
      <dgm:spPr/>
      <dgm:t>
        <a:bodyPr/>
        <a:lstStyle/>
        <a:p>
          <a:endParaRPr lang="en-US"/>
        </a:p>
      </dgm:t>
    </dgm:pt>
    <dgm:pt modelId="{0DDE6B02-B5EE-4722-ACD4-F2FE1CA676C0}" type="pres">
      <dgm:prSet presAssocID="{1582E79B-38CA-463B-804C-F1598CFD141A}" presName="descendantText" presStyleLbl="alignAcc1" presStyleIdx="2" presStyleCnt="3">
        <dgm:presLayoutVars>
          <dgm:bulletEnabled val="1"/>
        </dgm:presLayoutVars>
      </dgm:prSet>
      <dgm:spPr/>
      <dgm:t>
        <a:bodyPr/>
        <a:lstStyle/>
        <a:p>
          <a:endParaRPr lang="en-US"/>
        </a:p>
      </dgm:t>
    </dgm:pt>
  </dgm:ptLst>
  <dgm:cxnLst>
    <dgm:cxn modelId="{58AD7E37-E014-49C7-9595-8894353D752A}" type="presOf" srcId="{BCA702F2-7C64-49A9-8532-E9AC1F1FD9ED}" destId="{C0DB46E6-33D0-4DA4-9F99-1D3BBAC3A2E0}" srcOrd="0" destOrd="0" presId="urn:microsoft.com/office/officeart/2005/8/layout/chevron2"/>
    <dgm:cxn modelId="{69F381F7-A22F-4C1D-B5D7-862C3F352047}" type="presOf" srcId="{C8F7226F-5642-436D-B733-EBB55A7D1214}" destId="{DDE3C49F-A36A-47B6-9EF4-DCEA510AF4E1}" srcOrd="0" destOrd="0" presId="urn:microsoft.com/office/officeart/2005/8/layout/chevron2"/>
    <dgm:cxn modelId="{BCB7355B-5554-488C-8DC9-622C6877BF4F}" srcId="{C2AE770C-17A4-415B-ACFD-0CD6D844DF37}" destId="{167F53B6-424E-4C4D-AECF-A4244AF03B96}" srcOrd="0" destOrd="0" parTransId="{2D10A016-9381-4D0A-9A7E-9103BC0EE9E5}" sibTransId="{14C4ECDA-DAA1-4BCA-A97F-A3AC12A3F75A}"/>
    <dgm:cxn modelId="{63FA902A-0FE1-4324-91D6-AF6BAEFD96D5}" srcId="{C8F7226F-5642-436D-B733-EBB55A7D1214}" destId="{063F6BE6-22F7-4753-9E7F-1C47416342ED}" srcOrd="1" destOrd="0" parTransId="{D65FAE5A-55C6-4199-A09D-BFEF5D0AAB5C}" sibTransId="{ADE1FB1E-A036-41AF-88FE-E2770BB14DA5}"/>
    <dgm:cxn modelId="{5AFF361D-9032-4131-93A8-91801A9B3865}" type="presOf" srcId="{F435704A-41DE-4778-88D8-43DA7B3542B1}" destId="{0DDE6B02-B5EE-4722-ACD4-F2FE1CA676C0}" srcOrd="0" destOrd="0" presId="urn:microsoft.com/office/officeart/2005/8/layout/chevron2"/>
    <dgm:cxn modelId="{59A82A87-3675-4221-BB52-59820BD2C332}" srcId="{C8F7226F-5642-436D-B733-EBB55A7D1214}" destId="{C2AE770C-17A4-415B-ACFD-0CD6D844DF37}" srcOrd="0" destOrd="0" parTransId="{60E250A2-27FE-465D-BA2E-05C89222F66D}" sibTransId="{B4356C56-3B9D-47BC-BF22-9C1A99C9CBE1}"/>
    <dgm:cxn modelId="{2D3873CF-4F80-4888-8EF8-11D26EAFEAA5}" type="presOf" srcId="{063F6BE6-22F7-4753-9E7F-1C47416342ED}" destId="{64182BC3-4614-4768-A6BB-CB427D421CED}" srcOrd="0" destOrd="0" presId="urn:microsoft.com/office/officeart/2005/8/layout/chevron2"/>
    <dgm:cxn modelId="{CA681D16-AFAE-49C9-B62B-40F67BB949D8}" type="presOf" srcId="{167F53B6-424E-4C4D-AECF-A4244AF03B96}" destId="{55E7ED77-6F6F-43AA-A11B-B5F31FD23428}" srcOrd="0" destOrd="0" presId="urn:microsoft.com/office/officeart/2005/8/layout/chevron2"/>
    <dgm:cxn modelId="{90936699-6CD0-4970-BC1C-CBB9C3360C57}" srcId="{C8F7226F-5642-436D-B733-EBB55A7D1214}" destId="{1582E79B-38CA-463B-804C-F1598CFD141A}" srcOrd="2" destOrd="0" parTransId="{8BED354F-6F2D-45A2-9292-F4330C4CB8BC}" sibTransId="{BE22A0A3-77CE-4250-9A6F-A36B4F6E42C0}"/>
    <dgm:cxn modelId="{2B4B9FE4-DF26-4D1D-A606-896ABE5D037A}" srcId="{1582E79B-38CA-463B-804C-F1598CFD141A}" destId="{F435704A-41DE-4778-88D8-43DA7B3542B1}" srcOrd="0" destOrd="0" parTransId="{23223307-59EF-4A0F-976C-E85DACE52B1E}" sibTransId="{74BB72F8-17CA-47C5-A8E1-BEF0C2A8EC49}"/>
    <dgm:cxn modelId="{78694F96-E3DC-4188-A298-9374346CFC82}" type="presOf" srcId="{1582E79B-38CA-463B-804C-F1598CFD141A}" destId="{1DF377F5-575B-4ACC-B4BC-F9AE783C1199}" srcOrd="0" destOrd="0" presId="urn:microsoft.com/office/officeart/2005/8/layout/chevron2"/>
    <dgm:cxn modelId="{27853D1B-EC2A-423F-9DB6-8B4EFFE22705}" srcId="{063F6BE6-22F7-4753-9E7F-1C47416342ED}" destId="{BCA702F2-7C64-49A9-8532-E9AC1F1FD9ED}" srcOrd="0" destOrd="0" parTransId="{65D68339-52A8-4E54-A520-FC762C6A0416}" sibTransId="{66AD9D72-A642-462D-80C3-3C9980AC4A18}"/>
    <dgm:cxn modelId="{06D5F52A-5C05-48AF-B7F5-EA7411E1C217}" type="presOf" srcId="{C2AE770C-17A4-415B-ACFD-0CD6D844DF37}" destId="{46247FD1-04BC-49AA-8E16-D39D942641CB}" srcOrd="0" destOrd="0" presId="urn:microsoft.com/office/officeart/2005/8/layout/chevron2"/>
    <dgm:cxn modelId="{DE3FB003-3824-480C-9A10-5025DB4C1F89}" type="presParOf" srcId="{DDE3C49F-A36A-47B6-9EF4-DCEA510AF4E1}" destId="{ECB1F207-AC6A-40FB-BCAA-5676076BFD9E}" srcOrd="0" destOrd="0" presId="urn:microsoft.com/office/officeart/2005/8/layout/chevron2"/>
    <dgm:cxn modelId="{75412818-14F4-4FF4-9376-053B8BDDD22B}" type="presParOf" srcId="{ECB1F207-AC6A-40FB-BCAA-5676076BFD9E}" destId="{46247FD1-04BC-49AA-8E16-D39D942641CB}" srcOrd="0" destOrd="0" presId="urn:microsoft.com/office/officeart/2005/8/layout/chevron2"/>
    <dgm:cxn modelId="{47230907-C36D-4F51-8701-10D854260662}" type="presParOf" srcId="{ECB1F207-AC6A-40FB-BCAA-5676076BFD9E}" destId="{55E7ED77-6F6F-43AA-A11B-B5F31FD23428}" srcOrd="1" destOrd="0" presId="urn:microsoft.com/office/officeart/2005/8/layout/chevron2"/>
    <dgm:cxn modelId="{7A149190-9E75-4DE7-B6B1-CFF55A822A82}" type="presParOf" srcId="{DDE3C49F-A36A-47B6-9EF4-DCEA510AF4E1}" destId="{30DED643-5F8F-4855-A030-1DA8DB0B914B}" srcOrd="1" destOrd="0" presId="urn:microsoft.com/office/officeart/2005/8/layout/chevron2"/>
    <dgm:cxn modelId="{DA5660EE-2DDB-44CA-A57B-8C8C2E80D754}" type="presParOf" srcId="{DDE3C49F-A36A-47B6-9EF4-DCEA510AF4E1}" destId="{77C8C0F9-121A-4561-865F-300538C7F9ED}" srcOrd="2" destOrd="0" presId="urn:microsoft.com/office/officeart/2005/8/layout/chevron2"/>
    <dgm:cxn modelId="{CD86CFB5-8710-41A7-AD61-86D7C301C5A9}" type="presParOf" srcId="{77C8C0F9-121A-4561-865F-300538C7F9ED}" destId="{64182BC3-4614-4768-A6BB-CB427D421CED}" srcOrd="0" destOrd="0" presId="urn:microsoft.com/office/officeart/2005/8/layout/chevron2"/>
    <dgm:cxn modelId="{50D8F513-0B6D-47C5-AB85-EFFEDE1267FD}" type="presParOf" srcId="{77C8C0F9-121A-4561-865F-300538C7F9ED}" destId="{C0DB46E6-33D0-4DA4-9F99-1D3BBAC3A2E0}" srcOrd="1" destOrd="0" presId="urn:microsoft.com/office/officeart/2005/8/layout/chevron2"/>
    <dgm:cxn modelId="{E3CABC4E-30AE-4D33-8FD4-77E426526C4C}" type="presParOf" srcId="{DDE3C49F-A36A-47B6-9EF4-DCEA510AF4E1}" destId="{825306ED-291C-46A7-95FE-A1F8F2989187}" srcOrd="3" destOrd="0" presId="urn:microsoft.com/office/officeart/2005/8/layout/chevron2"/>
    <dgm:cxn modelId="{2BF62427-01C5-4D32-800A-5CE4E9A17BA7}" type="presParOf" srcId="{DDE3C49F-A36A-47B6-9EF4-DCEA510AF4E1}" destId="{5C71FF4C-AFDA-4906-95BD-5BEB54D40E66}" srcOrd="4" destOrd="0" presId="urn:microsoft.com/office/officeart/2005/8/layout/chevron2"/>
    <dgm:cxn modelId="{28B83A60-B152-4970-A88F-D6ACE172911D}" type="presParOf" srcId="{5C71FF4C-AFDA-4906-95BD-5BEB54D40E66}" destId="{1DF377F5-575B-4ACC-B4BC-F9AE783C1199}" srcOrd="0" destOrd="0" presId="urn:microsoft.com/office/officeart/2005/8/layout/chevron2"/>
    <dgm:cxn modelId="{DA40C160-1DB2-40C1-BA2B-B9F9189646DE}" type="presParOf" srcId="{5C71FF4C-AFDA-4906-95BD-5BEB54D40E66}" destId="{0DDE6B02-B5EE-4722-ACD4-F2FE1CA676C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3/2/2016</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3/2/2016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3/2/2016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3/2/2016</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Property</a:t>
            </a:r>
            <a:endParaRPr lang="en-US" dirty="0"/>
          </a:p>
        </p:txBody>
      </p:sp>
      <p:sp>
        <p:nvSpPr>
          <p:cNvPr id="3" name="Subtitle 2"/>
          <p:cNvSpPr>
            <a:spLocks noGrp="1"/>
          </p:cNvSpPr>
          <p:nvPr>
            <p:ph type="subTitle" idx="1"/>
          </p:nvPr>
        </p:nvSpPr>
        <p:spPr/>
        <p:txBody>
          <a:bodyPr/>
          <a:lstStyle/>
          <a:p>
            <a:r>
              <a:rPr lang="en-US" dirty="0" smtClean="0"/>
              <a:t>Class #8</a:t>
            </a:r>
          </a:p>
          <a:p>
            <a:r>
              <a:rPr lang="en-US" dirty="0" smtClean="0"/>
              <a:t>March 2, 2016</a:t>
            </a:r>
            <a:endParaRPr lang="en-US" dirty="0"/>
          </a:p>
        </p:txBody>
      </p:sp>
    </p:spTree>
    <p:extLst>
      <p:ext uri="{BB962C8B-B14F-4D97-AF65-F5344CB8AC3E}">
        <p14:creationId xmlns:p14="http://schemas.microsoft.com/office/powerpoint/2010/main" val="1245072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5752436" y="982663"/>
            <a:ext cx="4801929" cy="4892675"/>
          </a:xfrm>
          <a:prstGeom prst="rect">
            <a:avLst/>
          </a:prstGeom>
        </p:spPr>
      </p:pic>
      <p:sp>
        <p:nvSpPr>
          <p:cNvPr id="4" name="Text Placeholder 3"/>
          <p:cNvSpPr>
            <a:spLocks noGrp="1"/>
          </p:cNvSpPr>
          <p:nvPr>
            <p:ph type="body" sz="half" idx="2"/>
          </p:nvPr>
        </p:nvSpPr>
        <p:spPr/>
        <p:txBody>
          <a:bodyPr/>
          <a:lstStyle/>
          <a:p>
            <a:endParaRPr lang="en-US"/>
          </a:p>
        </p:txBody>
      </p:sp>
      <p:pic>
        <p:nvPicPr>
          <p:cNvPr id="6" name="Picture 5"/>
          <p:cNvPicPr>
            <a:picLocks noChangeAspect="1"/>
          </p:cNvPicPr>
          <p:nvPr/>
        </p:nvPicPr>
        <p:blipFill>
          <a:blip r:embed="rId3"/>
          <a:stretch>
            <a:fillRect/>
          </a:stretch>
        </p:blipFill>
        <p:spPr>
          <a:xfrm>
            <a:off x="844527" y="982662"/>
            <a:ext cx="4664805" cy="4892675"/>
          </a:xfrm>
          <a:prstGeom prst="rect">
            <a:avLst/>
          </a:prstGeom>
        </p:spPr>
      </p:pic>
    </p:spTree>
    <p:extLst>
      <p:ext uri="{BB962C8B-B14F-4D97-AF65-F5344CB8AC3E}">
        <p14:creationId xmlns:p14="http://schemas.microsoft.com/office/powerpoint/2010/main" val="2934032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Gift Giving</a:t>
            </a:r>
            <a:endParaRPr lang="en-US" dirty="0"/>
          </a:p>
        </p:txBody>
      </p:sp>
      <p:sp>
        <p:nvSpPr>
          <p:cNvPr id="6" name="Content Placeholder 5"/>
          <p:cNvSpPr>
            <a:spLocks noGrp="1"/>
          </p:cNvSpPr>
          <p:nvPr>
            <p:ph sz="half" idx="1"/>
          </p:nvPr>
        </p:nvSpPr>
        <p:spPr/>
        <p:txBody>
          <a:bodyPr>
            <a:normAutofit/>
          </a:bodyPr>
          <a:lstStyle/>
          <a:p>
            <a:r>
              <a:rPr lang="en-US" sz="4000" dirty="0" smtClean="0"/>
              <a:t>Donative Intent</a:t>
            </a:r>
          </a:p>
          <a:p>
            <a:r>
              <a:rPr lang="en-US" sz="4000" dirty="0" smtClean="0"/>
              <a:t>Delivery</a:t>
            </a:r>
          </a:p>
          <a:p>
            <a:r>
              <a:rPr lang="en-US" sz="4000" dirty="0" smtClean="0"/>
              <a:t>Acceptance</a:t>
            </a:r>
            <a:endParaRPr lang="en-US" sz="4000" dirty="0"/>
          </a:p>
        </p:txBody>
      </p:sp>
      <p:pic>
        <p:nvPicPr>
          <p:cNvPr id="8" name="Content Placeholder 7"/>
          <p:cNvPicPr>
            <a:picLocks noGrp="1" noChangeAspect="1"/>
          </p:cNvPicPr>
          <p:nvPr>
            <p:ph sz="half" idx="2"/>
          </p:nvPr>
        </p:nvPicPr>
        <p:blipFill>
          <a:blip r:embed="rId2"/>
          <a:stretch>
            <a:fillRect/>
          </a:stretch>
        </p:blipFill>
        <p:spPr>
          <a:xfrm>
            <a:off x="6324725" y="2620544"/>
            <a:ext cx="4571873" cy="3189679"/>
          </a:xfrm>
          <a:prstGeom prst="rect">
            <a:avLst/>
          </a:prstGeom>
        </p:spPr>
      </p:pic>
    </p:spTree>
    <p:extLst>
      <p:ext uri="{BB962C8B-B14F-4D97-AF65-F5344CB8AC3E}">
        <p14:creationId xmlns:p14="http://schemas.microsoft.com/office/powerpoint/2010/main" val="132871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Gruen</a:t>
            </a:r>
            <a:r>
              <a:rPr lang="en-US" dirty="0" smtClean="0"/>
              <a:t> Case: Donative Intent</a:t>
            </a:r>
            <a:endParaRPr lang="en-US" dirty="0"/>
          </a:p>
        </p:txBody>
      </p:sp>
      <p:sp>
        <p:nvSpPr>
          <p:cNvPr id="6" name="Text Placeholder 5"/>
          <p:cNvSpPr>
            <a:spLocks noGrp="1"/>
          </p:cNvSpPr>
          <p:nvPr>
            <p:ph type="body" idx="1"/>
          </p:nvPr>
        </p:nvSpPr>
        <p:spPr/>
        <p:txBody>
          <a:bodyPr/>
          <a:lstStyle/>
          <a:p>
            <a:r>
              <a:rPr lang="en-US" dirty="0"/>
              <a:t>What was the gift here? </a:t>
            </a:r>
          </a:p>
        </p:txBody>
      </p:sp>
      <p:sp>
        <p:nvSpPr>
          <p:cNvPr id="3" name="Content Placeholder 2"/>
          <p:cNvSpPr>
            <a:spLocks noGrp="1"/>
          </p:cNvSpPr>
          <p:nvPr>
            <p:ph sz="half" idx="2"/>
          </p:nvPr>
        </p:nvSpPr>
        <p:spPr/>
        <p:txBody>
          <a:bodyPr/>
          <a:lstStyle/>
          <a:p>
            <a:r>
              <a:rPr lang="en-US" dirty="0" smtClean="0"/>
              <a:t>Present Ownership of the Painting?</a:t>
            </a:r>
          </a:p>
          <a:p>
            <a:r>
              <a:rPr lang="en-US" dirty="0" smtClean="0"/>
              <a:t>Future Interest?</a:t>
            </a:r>
          </a:p>
          <a:p>
            <a:r>
              <a:rPr lang="en-US" dirty="0" smtClean="0"/>
              <a:t>Present ownership of a future interest (a nonpossessory property right)</a:t>
            </a:r>
          </a:p>
          <a:p>
            <a:endParaRPr lang="en-US" dirty="0"/>
          </a:p>
        </p:txBody>
      </p:sp>
      <p:sp>
        <p:nvSpPr>
          <p:cNvPr id="7" name="Text Placeholder 6"/>
          <p:cNvSpPr>
            <a:spLocks noGrp="1"/>
          </p:cNvSpPr>
          <p:nvPr>
            <p:ph type="body" sz="quarter" idx="3"/>
          </p:nvPr>
        </p:nvSpPr>
        <p:spPr/>
        <p:txBody>
          <a:bodyPr/>
          <a:lstStyle/>
          <a:p>
            <a:endParaRPr lang="en-US"/>
          </a:p>
        </p:txBody>
      </p:sp>
      <p:sp>
        <p:nvSpPr>
          <p:cNvPr id="8" name="Content Placeholder 7"/>
          <p:cNvSpPr>
            <a:spLocks noGrp="1"/>
          </p:cNvSpPr>
          <p:nvPr>
            <p:ph sz="quarter" idx="4"/>
          </p:nvPr>
        </p:nvSpPr>
        <p:spPr/>
        <p:txBody>
          <a:bodyPr/>
          <a:lstStyle/>
          <a:p>
            <a:pPr marL="0" indent="0">
              <a:buNone/>
            </a:pPr>
            <a:r>
              <a:rPr lang="en-US" dirty="0"/>
              <a:t>“As long as the evidence establishes an intent to make a </a:t>
            </a:r>
            <a:r>
              <a:rPr lang="en-US" b="1" dirty="0"/>
              <a:t>present and irrevocable transfer</a:t>
            </a:r>
            <a:r>
              <a:rPr lang="en-US" dirty="0"/>
              <a:t> of title or the right of ownership, there is a present transfer of some interest and the gift is effective immediately.”</a:t>
            </a:r>
          </a:p>
        </p:txBody>
      </p:sp>
    </p:spTree>
    <p:extLst>
      <p:ext uri="{BB962C8B-B14F-4D97-AF65-F5344CB8AC3E}">
        <p14:creationId xmlns:p14="http://schemas.microsoft.com/office/powerpoint/2010/main" val="356309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Gruen</a:t>
            </a:r>
            <a:r>
              <a:rPr lang="en-US" dirty="0" smtClean="0"/>
              <a:t> Case: Delivery</a:t>
            </a:r>
            <a:endParaRPr lang="en-US" dirty="0"/>
          </a:p>
        </p:txBody>
      </p:sp>
      <p:sp>
        <p:nvSpPr>
          <p:cNvPr id="3" name="Text Placeholder 2"/>
          <p:cNvSpPr>
            <a:spLocks noGrp="1"/>
          </p:cNvSpPr>
          <p:nvPr>
            <p:ph type="body" idx="1"/>
          </p:nvPr>
        </p:nvSpPr>
        <p:spPr/>
        <p:txBody>
          <a:bodyPr/>
          <a:lstStyle/>
          <a:p>
            <a:r>
              <a:rPr lang="en-US" dirty="0" smtClean="0"/>
              <a:t>Acceptable Types of Delivery?</a:t>
            </a:r>
            <a:endParaRPr lang="en-US" dirty="0"/>
          </a:p>
        </p:txBody>
      </p:sp>
      <p:sp>
        <p:nvSpPr>
          <p:cNvPr id="4" name="Content Placeholder 3"/>
          <p:cNvSpPr>
            <a:spLocks noGrp="1"/>
          </p:cNvSpPr>
          <p:nvPr>
            <p:ph sz="half" idx="2"/>
          </p:nvPr>
        </p:nvSpPr>
        <p:spPr/>
        <p:txBody>
          <a:bodyPr/>
          <a:lstStyle/>
          <a:p>
            <a:r>
              <a:rPr lang="en-US" dirty="0" smtClean="0"/>
              <a:t>Actual</a:t>
            </a:r>
          </a:p>
          <a:p>
            <a:r>
              <a:rPr lang="en-US" dirty="0" smtClean="0"/>
              <a:t>Constructive </a:t>
            </a:r>
          </a:p>
          <a:p>
            <a:r>
              <a:rPr lang="en-US" dirty="0" smtClean="0"/>
              <a:t>Symbolic</a:t>
            </a:r>
            <a:endParaRPr lang="en-US" dirty="0"/>
          </a:p>
        </p:txBody>
      </p:sp>
      <p:sp>
        <p:nvSpPr>
          <p:cNvPr id="5" name="Text Placeholder 4"/>
          <p:cNvSpPr>
            <a:spLocks noGrp="1"/>
          </p:cNvSpPr>
          <p:nvPr>
            <p:ph type="body" sz="quarter" idx="3"/>
          </p:nvPr>
        </p:nvSpPr>
        <p:spPr/>
        <p:txBody>
          <a:bodyPr/>
          <a:lstStyle/>
          <a:p>
            <a:endParaRPr lang="en-US"/>
          </a:p>
        </p:txBody>
      </p:sp>
      <p:pic>
        <p:nvPicPr>
          <p:cNvPr id="7" name="Content Placeholder 6"/>
          <p:cNvPicPr>
            <a:picLocks noGrp="1" noChangeAspect="1"/>
          </p:cNvPicPr>
          <p:nvPr>
            <p:ph sz="quarter" idx="4"/>
          </p:nvPr>
        </p:nvPicPr>
        <p:blipFill>
          <a:blip r:embed="rId2"/>
          <a:stretch>
            <a:fillRect/>
          </a:stretch>
        </p:blipFill>
        <p:spPr>
          <a:xfrm>
            <a:off x="6096000" y="2658533"/>
            <a:ext cx="4827304" cy="3217334"/>
          </a:xfrm>
          <a:prstGeom prst="rect">
            <a:avLst/>
          </a:prstGeom>
        </p:spPr>
      </p:pic>
    </p:spTree>
    <p:extLst>
      <p:ext uri="{BB962C8B-B14F-4D97-AF65-F5344CB8AC3E}">
        <p14:creationId xmlns:p14="http://schemas.microsoft.com/office/powerpoint/2010/main" val="325235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Gruen</a:t>
            </a:r>
            <a:r>
              <a:rPr lang="en-US" dirty="0" smtClean="0"/>
              <a:t> Case: Acceptance</a:t>
            </a:r>
            <a:endParaRPr lang="en-US" dirty="0"/>
          </a:p>
        </p:txBody>
      </p:sp>
      <p:sp>
        <p:nvSpPr>
          <p:cNvPr id="3" name="Text Placeholder 2"/>
          <p:cNvSpPr>
            <a:spLocks noGrp="1"/>
          </p:cNvSpPr>
          <p:nvPr>
            <p:ph type="body" idx="1"/>
          </p:nvPr>
        </p:nvSpPr>
        <p:spPr/>
        <p:txBody>
          <a:bodyPr/>
          <a:lstStyle/>
          <a:p>
            <a:r>
              <a:rPr lang="en-US" dirty="0" smtClean="0"/>
              <a:t>Where do our presumptions lie?</a:t>
            </a:r>
            <a:endParaRPr lang="en-US" dirty="0"/>
          </a:p>
        </p:txBody>
      </p:sp>
      <p:sp>
        <p:nvSpPr>
          <p:cNvPr id="4" name="Content Placeholder 3"/>
          <p:cNvSpPr>
            <a:spLocks noGrp="1"/>
          </p:cNvSpPr>
          <p:nvPr>
            <p:ph sz="half" idx="2"/>
          </p:nvPr>
        </p:nvSpPr>
        <p:spPr/>
        <p:txBody>
          <a:bodyPr/>
          <a:lstStyle/>
          <a:p>
            <a:r>
              <a:rPr lang="en-US" dirty="0" smtClean="0"/>
              <a:t>Presume Acceptance</a:t>
            </a:r>
            <a:endParaRPr lang="en-US" dirty="0"/>
          </a:p>
        </p:txBody>
      </p:sp>
      <p:sp>
        <p:nvSpPr>
          <p:cNvPr id="5" name="Text Placeholder 4"/>
          <p:cNvSpPr>
            <a:spLocks noGrp="1"/>
          </p:cNvSpPr>
          <p:nvPr>
            <p:ph type="body" sz="quarter" idx="3"/>
          </p:nvPr>
        </p:nvSpPr>
        <p:spPr>
          <a:xfrm>
            <a:off x="6180671" y="2658533"/>
            <a:ext cx="5053386" cy="576262"/>
          </a:xfrm>
        </p:spPr>
        <p:txBody>
          <a:bodyPr/>
          <a:lstStyle/>
          <a:p>
            <a:r>
              <a:rPr lang="en-US" dirty="0" smtClean="0"/>
              <a:t>Evidence Supporting Acceptance? </a:t>
            </a:r>
            <a:endParaRPr lang="en-US" dirty="0"/>
          </a:p>
        </p:txBody>
      </p:sp>
      <p:sp>
        <p:nvSpPr>
          <p:cNvPr id="6" name="Content Placeholder 5"/>
          <p:cNvSpPr>
            <a:spLocks noGrp="1"/>
          </p:cNvSpPr>
          <p:nvPr>
            <p:ph sz="quarter" idx="4"/>
          </p:nvPr>
        </p:nvSpPr>
        <p:spPr/>
        <p:txBody>
          <a:bodyPr/>
          <a:lstStyle/>
          <a:p>
            <a:r>
              <a:rPr lang="en-US" dirty="0" smtClean="0"/>
              <a:t>Held on to the letters</a:t>
            </a:r>
          </a:p>
          <a:p>
            <a:r>
              <a:rPr lang="en-US" dirty="0" smtClean="0"/>
              <a:t>Told people about the painting</a:t>
            </a:r>
          </a:p>
          <a:p>
            <a:r>
              <a:rPr lang="en-US" dirty="0" smtClean="0"/>
              <a:t>BUT: divorce proceedings?</a:t>
            </a:r>
            <a:endParaRPr lang="en-US" dirty="0"/>
          </a:p>
        </p:txBody>
      </p:sp>
      <p:pic>
        <p:nvPicPr>
          <p:cNvPr id="7" name="Picture 6"/>
          <p:cNvPicPr>
            <a:picLocks noChangeAspect="1"/>
          </p:cNvPicPr>
          <p:nvPr/>
        </p:nvPicPr>
        <p:blipFill>
          <a:blip r:embed="rId2"/>
          <a:stretch>
            <a:fillRect/>
          </a:stretch>
        </p:blipFill>
        <p:spPr>
          <a:xfrm>
            <a:off x="1295400" y="3607329"/>
            <a:ext cx="4062717" cy="2681393"/>
          </a:xfrm>
          <a:prstGeom prst="rect">
            <a:avLst/>
          </a:prstGeom>
        </p:spPr>
      </p:pic>
    </p:spTree>
    <p:extLst>
      <p:ext uri="{BB962C8B-B14F-4D97-AF65-F5344CB8AC3E}">
        <p14:creationId xmlns:p14="http://schemas.microsoft.com/office/powerpoint/2010/main" val="36189728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 Watch Example</a:t>
            </a:r>
            <a:endParaRPr lang="en-US" dirty="0"/>
          </a:p>
        </p:txBody>
      </p:sp>
      <p:sp>
        <p:nvSpPr>
          <p:cNvPr id="3" name="Content Placeholder 2"/>
          <p:cNvSpPr>
            <a:spLocks noGrp="1"/>
          </p:cNvSpPr>
          <p:nvPr>
            <p:ph sz="half" idx="1"/>
          </p:nvPr>
        </p:nvSpPr>
        <p:spPr/>
        <p:txBody>
          <a:bodyPr/>
          <a:lstStyle/>
          <a:p>
            <a:r>
              <a:rPr lang="en-US" dirty="0" smtClean="0"/>
              <a:t>Daughter admires mom’s gold watch. Mom says “It’s yours when I die.” Gift?</a:t>
            </a:r>
          </a:p>
          <a:p>
            <a:r>
              <a:rPr lang="en-US" dirty="0" smtClean="0"/>
              <a:t>Mom hand her the watch and says “here it is your</a:t>
            </a:r>
            <a:r>
              <a:rPr lang="en-US" dirty="0"/>
              <a:t>s</a:t>
            </a:r>
            <a:r>
              <a:rPr lang="en-US" dirty="0" smtClean="0"/>
              <a:t> but I want to hold onto it until I die.” Gift?</a:t>
            </a:r>
          </a:p>
          <a:p>
            <a:endParaRPr lang="en-US" dirty="0"/>
          </a:p>
        </p:txBody>
      </p:sp>
      <p:pic>
        <p:nvPicPr>
          <p:cNvPr id="5" name="Content Placeholder 4"/>
          <p:cNvPicPr>
            <a:picLocks noGrp="1" noChangeAspect="1"/>
          </p:cNvPicPr>
          <p:nvPr>
            <p:ph sz="half" idx="2"/>
          </p:nvPr>
        </p:nvPicPr>
        <p:blipFill>
          <a:blip r:embed="rId2"/>
          <a:stretch>
            <a:fillRect/>
          </a:stretch>
        </p:blipFill>
        <p:spPr>
          <a:xfrm>
            <a:off x="6181725" y="2739734"/>
            <a:ext cx="4718050" cy="2951744"/>
          </a:xfrm>
          <a:prstGeom prst="rect">
            <a:avLst/>
          </a:prstGeom>
        </p:spPr>
      </p:pic>
    </p:spTree>
    <p:extLst>
      <p:ext uri="{BB962C8B-B14F-4D97-AF65-F5344CB8AC3E}">
        <p14:creationId xmlns:p14="http://schemas.microsoft.com/office/powerpoint/2010/main" val="20897425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Additional rules for Delivery</a:t>
            </a:r>
            <a:endParaRPr lang="en-US" dirty="0"/>
          </a:p>
        </p:txBody>
      </p:sp>
      <p:sp>
        <p:nvSpPr>
          <p:cNvPr id="3" name="Content Placeholder 2"/>
          <p:cNvSpPr>
            <a:spLocks noGrp="1"/>
          </p:cNvSpPr>
          <p:nvPr>
            <p:ph sz="half" idx="1"/>
          </p:nvPr>
        </p:nvSpPr>
        <p:spPr/>
        <p:txBody>
          <a:bodyPr/>
          <a:lstStyle/>
          <a:p>
            <a:pPr lvl="0"/>
            <a:r>
              <a:rPr lang="en-US" dirty="0"/>
              <a:t>D</a:t>
            </a:r>
            <a:r>
              <a:rPr lang="en-US" dirty="0" smtClean="0"/>
              <a:t>elivery </a:t>
            </a:r>
            <a:r>
              <a:rPr lang="en-US" dirty="0"/>
              <a:t>is not necessary when the property is already in the possession of the </a:t>
            </a:r>
            <a:r>
              <a:rPr lang="en-US" dirty="0" err="1"/>
              <a:t>donee</a:t>
            </a:r>
            <a:r>
              <a:rPr lang="en-US" dirty="0"/>
              <a:t>; </a:t>
            </a:r>
          </a:p>
          <a:p>
            <a:pPr lvl="0"/>
            <a:r>
              <a:rPr lang="en-US" dirty="0"/>
              <a:t>T</a:t>
            </a:r>
            <a:r>
              <a:rPr lang="en-US" dirty="0" smtClean="0"/>
              <a:t>he </a:t>
            </a:r>
            <a:r>
              <a:rPr lang="en-US" dirty="0"/>
              <a:t>donor may make a valid gift </a:t>
            </a:r>
            <a:r>
              <a:rPr lang="en-US" i="1" dirty="0"/>
              <a:t>inter </a:t>
            </a:r>
            <a:r>
              <a:rPr lang="en-US" i="1" dirty="0" err="1"/>
              <a:t>vivos</a:t>
            </a:r>
            <a:r>
              <a:rPr lang="en-US" i="1" dirty="0"/>
              <a:t> </a:t>
            </a:r>
            <a:r>
              <a:rPr lang="en-US" dirty="0"/>
              <a:t>to the </a:t>
            </a:r>
            <a:r>
              <a:rPr lang="en-US" dirty="0" err="1"/>
              <a:t>donee</a:t>
            </a:r>
            <a:r>
              <a:rPr lang="en-US" dirty="0"/>
              <a:t> by way of a third party or the donor’s agent. </a:t>
            </a:r>
          </a:p>
          <a:p>
            <a:endParaRPr lang="en-US" dirty="0"/>
          </a:p>
        </p:txBody>
      </p:sp>
      <p:pic>
        <p:nvPicPr>
          <p:cNvPr id="5" name="Content Placeholder 4"/>
          <p:cNvPicPr>
            <a:picLocks noGrp="1" noChangeAspect="1"/>
          </p:cNvPicPr>
          <p:nvPr>
            <p:ph sz="half" idx="2"/>
          </p:nvPr>
        </p:nvPicPr>
        <p:blipFill>
          <a:blip r:embed="rId2"/>
          <a:stretch>
            <a:fillRect/>
          </a:stretch>
        </p:blipFill>
        <p:spPr>
          <a:xfrm>
            <a:off x="6181725" y="2839331"/>
            <a:ext cx="4718050" cy="2752550"/>
          </a:xfrm>
          <a:prstGeom prst="rect">
            <a:avLst/>
          </a:prstGeom>
        </p:spPr>
      </p:pic>
    </p:spTree>
    <p:extLst>
      <p:ext uri="{BB962C8B-B14F-4D97-AF65-F5344CB8AC3E}">
        <p14:creationId xmlns:p14="http://schemas.microsoft.com/office/powerpoint/2010/main" val="289078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Ferrari Example</a:t>
            </a:r>
            <a:endParaRPr lang="en-US" dirty="0"/>
          </a:p>
        </p:txBody>
      </p:sp>
      <p:sp>
        <p:nvSpPr>
          <p:cNvPr id="3" name="Content Placeholder 2"/>
          <p:cNvSpPr>
            <a:spLocks noGrp="1"/>
          </p:cNvSpPr>
          <p:nvPr>
            <p:ph sz="half" idx="1"/>
          </p:nvPr>
        </p:nvSpPr>
        <p:spPr/>
        <p:txBody>
          <a:bodyPr/>
          <a:lstStyle/>
          <a:p>
            <a:r>
              <a:rPr lang="en-US" dirty="0" smtClean="0"/>
              <a:t>Sean and Heather are besties. Sean borrowed Heather’s Ferrari last month and still has it in her garage. Sean wins the lottery and when he calls Heather to tell her of his good fortune, he says “You can keep the Ferrari.” Gift?</a:t>
            </a:r>
            <a:endParaRPr lang="en-US" dirty="0"/>
          </a:p>
        </p:txBody>
      </p:sp>
      <p:pic>
        <p:nvPicPr>
          <p:cNvPr id="5" name="Content Placeholder 4"/>
          <p:cNvPicPr>
            <a:picLocks noGrp="1" noChangeAspect="1"/>
          </p:cNvPicPr>
          <p:nvPr>
            <p:ph sz="half" idx="2"/>
          </p:nvPr>
        </p:nvPicPr>
        <p:blipFill>
          <a:blip r:embed="rId2"/>
          <a:stretch>
            <a:fillRect/>
          </a:stretch>
        </p:blipFill>
        <p:spPr>
          <a:xfrm>
            <a:off x="6096000" y="2693670"/>
            <a:ext cx="5265738" cy="2632869"/>
          </a:xfrm>
          <a:prstGeom prst="rect">
            <a:avLst/>
          </a:prstGeom>
        </p:spPr>
      </p:pic>
    </p:spTree>
    <p:extLst>
      <p:ext uri="{BB962C8B-B14F-4D97-AF65-F5344CB8AC3E}">
        <p14:creationId xmlns:p14="http://schemas.microsoft.com/office/powerpoint/2010/main" val="2768253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028700" y="1041400"/>
            <a:ext cx="6508515" cy="3892550"/>
          </a:xfrm>
        </p:spPr>
        <p:txBody>
          <a:bodyPr/>
          <a:lstStyle/>
          <a:p>
            <a:pPr algn="l"/>
            <a:r>
              <a:rPr lang="en-US" dirty="0" err="1" smtClean="0"/>
              <a:t>Tyleana</a:t>
            </a:r>
            <a:r>
              <a:rPr lang="en-US" dirty="0" smtClean="0"/>
              <a:t> calls Martha over to her locker and shows Martha her Babe Ruth Rookie Card. </a:t>
            </a:r>
            <a:r>
              <a:rPr lang="en-US" dirty="0" err="1" smtClean="0"/>
              <a:t>Tyleana</a:t>
            </a:r>
            <a:r>
              <a:rPr lang="en-US" dirty="0" smtClean="0"/>
              <a:t> tells Martha, “I want you to give this card to Andy.” Martha takes the card, tracks Andy down, and hands it to him. Gift?</a:t>
            </a:r>
            <a:endParaRPr lang="en-US" dirty="0"/>
          </a:p>
        </p:txBody>
      </p:sp>
      <p:pic>
        <p:nvPicPr>
          <p:cNvPr id="11" name="Picture Placeholder 10"/>
          <p:cNvPicPr>
            <a:picLocks noGrp="1" noChangeAspect="1"/>
          </p:cNvPicPr>
          <p:nvPr>
            <p:ph type="pic" idx="1"/>
          </p:nvPr>
        </p:nvPicPr>
        <p:blipFill>
          <a:blip r:embed="rId2"/>
          <a:srcRect t="3615" b="3615"/>
          <a:stretch>
            <a:fillRect/>
          </a:stretch>
        </p:blipFill>
        <p:spPr>
          <a:prstGeom prst="rect">
            <a:avLst/>
          </a:prstGeom>
        </p:spPr>
      </p:pic>
    </p:spTree>
    <p:extLst>
      <p:ext uri="{BB962C8B-B14F-4D97-AF65-F5344CB8AC3E}">
        <p14:creationId xmlns:p14="http://schemas.microsoft.com/office/powerpoint/2010/main" val="19728557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5400" b="1" dirty="0" smtClean="0"/>
              <a:t>Gift?</a:t>
            </a:r>
            <a:endParaRPr lang="en-US" sz="5400" b="1" dirty="0"/>
          </a:p>
        </p:txBody>
      </p:sp>
      <p:pic>
        <p:nvPicPr>
          <p:cNvPr id="9" name="Content Placeholder 8"/>
          <p:cNvPicPr>
            <a:picLocks noGrp="1" noChangeAspect="1"/>
          </p:cNvPicPr>
          <p:nvPr>
            <p:ph idx="1"/>
          </p:nvPr>
        </p:nvPicPr>
        <p:blipFill>
          <a:blip r:embed="rId2"/>
          <a:stretch>
            <a:fillRect/>
          </a:stretch>
        </p:blipFill>
        <p:spPr>
          <a:xfrm>
            <a:off x="7162800" y="1388534"/>
            <a:ext cx="3722688" cy="3722688"/>
          </a:xfrm>
          <a:prstGeom prst="rect">
            <a:avLst/>
          </a:prstGeom>
        </p:spPr>
      </p:pic>
      <p:sp>
        <p:nvSpPr>
          <p:cNvPr id="8" name="Text Placeholder 7"/>
          <p:cNvSpPr>
            <a:spLocks noGrp="1"/>
          </p:cNvSpPr>
          <p:nvPr>
            <p:ph type="body" sz="half" idx="2"/>
          </p:nvPr>
        </p:nvSpPr>
        <p:spPr/>
        <p:txBody>
          <a:bodyPr>
            <a:noAutofit/>
          </a:bodyPr>
          <a:lstStyle/>
          <a:p>
            <a:r>
              <a:rPr lang="en-US" sz="3200" dirty="0" smtClean="0">
                <a:solidFill>
                  <a:schemeClr val="accent2"/>
                </a:solidFill>
              </a:rPr>
              <a:t>Andy calls his brother into his room. He points at a gold pen on his desk and declares, “I give you this pen.”</a:t>
            </a:r>
            <a:endParaRPr lang="en-US" sz="3200" dirty="0">
              <a:solidFill>
                <a:schemeClr val="accent2"/>
              </a:solidFill>
            </a:endParaRPr>
          </a:p>
        </p:txBody>
      </p:sp>
    </p:spTree>
    <p:extLst>
      <p:ext uri="{BB962C8B-B14F-4D97-AF65-F5344CB8AC3E}">
        <p14:creationId xmlns:p14="http://schemas.microsoft.com/office/powerpoint/2010/main" val="35369610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Feedback</a:t>
            </a:r>
            <a:endParaRPr lang="en-US" dirty="0"/>
          </a:p>
        </p:txBody>
      </p:sp>
      <p:sp>
        <p:nvSpPr>
          <p:cNvPr id="3" name="Content Placeholder 2"/>
          <p:cNvSpPr>
            <a:spLocks noGrp="1"/>
          </p:cNvSpPr>
          <p:nvPr>
            <p:ph idx="1"/>
          </p:nvPr>
        </p:nvSpPr>
        <p:spPr/>
        <p:txBody>
          <a:bodyPr>
            <a:normAutofit/>
          </a:bodyPr>
          <a:lstStyle/>
          <a:p>
            <a:r>
              <a:rPr lang="en-US" dirty="0" smtClean="0"/>
              <a:t>Number of Hours Spent Outside of Class: 1-22 (average was 6)</a:t>
            </a:r>
          </a:p>
          <a:p>
            <a:r>
              <a:rPr lang="en-US" dirty="0" smtClean="0"/>
              <a:t>Too much reading.  Too many Cases.</a:t>
            </a:r>
          </a:p>
          <a:p>
            <a:r>
              <a:rPr lang="en-US" dirty="0" smtClean="0"/>
              <a:t>Easier book than any other class straightforward material.</a:t>
            </a:r>
          </a:p>
          <a:p>
            <a:r>
              <a:rPr lang="en-US" dirty="0" smtClean="0"/>
              <a:t>Interactive Features? What’s that? “don’t know how”</a:t>
            </a:r>
          </a:p>
          <a:p>
            <a:r>
              <a:rPr lang="en-US" dirty="0" smtClean="0"/>
              <a:t>Most confusing? Hostility and Found Property</a:t>
            </a:r>
          </a:p>
          <a:p>
            <a:pPr lvl="1"/>
            <a:r>
              <a:rPr lang="en-US" dirty="0" smtClean="0"/>
              <a:t>Average time spent in office hours? </a:t>
            </a:r>
          </a:p>
        </p:txBody>
      </p:sp>
    </p:spTree>
    <p:extLst>
      <p:ext uri="{BB962C8B-B14F-4D97-AF65-F5344CB8AC3E}">
        <p14:creationId xmlns:p14="http://schemas.microsoft.com/office/powerpoint/2010/main" val="271266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10" name="Content Placeholder 9"/>
          <p:cNvPicPr>
            <a:picLocks noGrp="1" noChangeAspect="1"/>
          </p:cNvPicPr>
          <p:nvPr>
            <p:ph idx="1"/>
          </p:nvPr>
        </p:nvPicPr>
        <p:blipFill>
          <a:blip r:embed="rId2"/>
          <a:stretch>
            <a:fillRect/>
          </a:stretch>
        </p:blipFill>
        <p:spPr>
          <a:xfrm>
            <a:off x="6843713" y="813271"/>
            <a:ext cx="4052887" cy="5030272"/>
          </a:xfrm>
          <a:prstGeom prst="rect">
            <a:avLst/>
          </a:prstGeom>
        </p:spPr>
      </p:pic>
      <p:pic>
        <p:nvPicPr>
          <p:cNvPr id="11" name="Picture 10"/>
          <p:cNvPicPr>
            <a:picLocks noChangeAspect="1"/>
          </p:cNvPicPr>
          <p:nvPr/>
        </p:nvPicPr>
        <p:blipFill>
          <a:blip r:embed="rId3"/>
          <a:stretch>
            <a:fillRect/>
          </a:stretch>
        </p:blipFill>
        <p:spPr>
          <a:xfrm>
            <a:off x="1081350" y="846564"/>
            <a:ext cx="4143375" cy="4933950"/>
          </a:xfrm>
          <a:prstGeom prst="rect">
            <a:avLst/>
          </a:prstGeom>
        </p:spPr>
      </p:pic>
    </p:spTree>
    <p:extLst>
      <p:ext uri="{BB962C8B-B14F-4D97-AF65-F5344CB8AC3E}">
        <p14:creationId xmlns:p14="http://schemas.microsoft.com/office/powerpoint/2010/main" val="19808048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Albinger</a:t>
            </a:r>
            <a:r>
              <a:rPr lang="en-US" dirty="0" smtClean="0"/>
              <a:t> v. Harris</a:t>
            </a:r>
            <a:endParaRPr lang="en-US" dirty="0"/>
          </a:p>
        </p:txBody>
      </p:sp>
      <p:sp>
        <p:nvSpPr>
          <p:cNvPr id="6" name="Text Placeholder 5"/>
          <p:cNvSpPr>
            <a:spLocks noGrp="1"/>
          </p:cNvSpPr>
          <p:nvPr>
            <p:ph type="body" idx="1"/>
          </p:nvPr>
        </p:nvSpPr>
        <p:spPr/>
        <p:txBody>
          <a:bodyPr>
            <a:normAutofit lnSpcReduction="10000"/>
          </a:bodyPr>
          <a:lstStyle/>
          <a:p>
            <a:r>
              <a:rPr lang="en-US" dirty="0" smtClean="0"/>
              <a:t>Montana 2002</a:t>
            </a:r>
          </a:p>
          <a:p>
            <a:r>
              <a:rPr lang="en-US" dirty="0" smtClean="0"/>
              <a:t>p. 219/223</a:t>
            </a:r>
            <a:endParaRPr lang="en-US" dirty="0"/>
          </a:p>
        </p:txBody>
      </p:sp>
    </p:spTree>
    <p:extLst>
      <p:ext uri="{BB962C8B-B14F-4D97-AF65-F5344CB8AC3E}">
        <p14:creationId xmlns:p14="http://schemas.microsoft.com/office/powerpoint/2010/main" val="31090326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86950" y="2879677"/>
            <a:ext cx="4081362" cy="3059373"/>
          </a:xfrm>
          <a:prstGeom prst="rect">
            <a:avLst/>
          </a:prstGeom>
        </p:spPr>
      </p:pic>
      <p:sp>
        <p:nvSpPr>
          <p:cNvPr id="4" name="Oval Callout 3"/>
          <p:cNvSpPr/>
          <p:nvPr/>
        </p:nvSpPr>
        <p:spPr>
          <a:xfrm>
            <a:off x="3848668" y="1132763"/>
            <a:ext cx="5745708" cy="32765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haroni" panose="02010803020104030203" pitchFamily="2" charset="-79"/>
                <a:cs typeface="Aharoni" panose="02010803020104030203" pitchFamily="2" charset="-79"/>
              </a:rPr>
              <a:t>T</a:t>
            </a:r>
            <a:r>
              <a:rPr lang="en-US" sz="3200" dirty="0" smtClean="0">
                <a:latin typeface="Aharoni" panose="02010803020104030203" pitchFamily="2" charset="-79"/>
                <a:cs typeface="Aharoni" panose="02010803020104030203" pitchFamily="2" charset="-79"/>
              </a:rPr>
              <a:t>ake </a:t>
            </a:r>
            <a:r>
              <a:rPr lang="en-US" sz="3200" dirty="0">
                <a:latin typeface="Aharoni" panose="02010803020104030203" pitchFamily="2" charset="-79"/>
                <a:cs typeface="Aharoni" panose="02010803020104030203" pitchFamily="2" charset="-79"/>
              </a:rPr>
              <a:t>the car, the horse, the dog, and the ring and get the hell out</a:t>
            </a:r>
            <a:r>
              <a:rPr lang="en-US" sz="3200" dirty="0" smtClean="0">
                <a:latin typeface="Aharoni" panose="02010803020104030203" pitchFamily="2" charset="-79"/>
                <a:cs typeface="Aharoni" panose="02010803020104030203" pitchFamily="2" charset="-79"/>
              </a:rPr>
              <a:t>.</a:t>
            </a:r>
            <a:endParaRPr lang="en-US" sz="32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1906753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Gift Giving</a:t>
            </a:r>
            <a:endParaRPr lang="en-US" dirty="0"/>
          </a:p>
        </p:txBody>
      </p:sp>
      <p:sp>
        <p:nvSpPr>
          <p:cNvPr id="6" name="Content Placeholder 5"/>
          <p:cNvSpPr>
            <a:spLocks noGrp="1"/>
          </p:cNvSpPr>
          <p:nvPr>
            <p:ph sz="half" idx="1"/>
          </p:nvPr>
        </p:nvSpPr>
        <p:spPr/>
        <p:txBody>
          <a:bodyPr>
            <a:normAutofit/>
          </a:bodyPr>
          <a:lstStyle/>
          <a:p>
            <a:r>
              <a:rPr lang="en-US" sz="4000" dirty="0" smtClean="0"/>
              <a:t>Donative Intent</a:t>
            </a:r>
          </a:p>
          <a:p>
            <a:r>
              <a:rPr lang="en-US" sz="4000" dirty="0" smtClean="0"/>
              <a:t>Delivery</a:t>
            </a:r>
          </a:p>
          <a:p>
            <a:r>
              <a:rPr lang="en-US" sz="4000" dirty="0" smtClean="0"/>
              <a:t>Acceptance</a:t>
            </a:r>
            <a:endParaRPr lang="en-US" sz="4000" dirty="0"/>
          </a:p>
        </p:txBody>
      </p:sp>
      <p:pic>
        <p:nvPicPr>
          <p:cNvPr id="8" name="Content Placeholder 7"/>
          <p:cNvPicPr>
            <a:picLocks noGrp="1" noChangeAspect="1"/>
          </p:cNvPicPr>
          <p:nvPr>
            <p:ph sz="half" idx="2"/>
          </p:nvPr>
        </p:nvPicPr>
        <p:blipFill>
          <a:blip r:embed="rId2"/>
          <a:stretch>
            <a:fillRect/>
          </a:stretch>
        </p:blipFill>
        <p:spPr>
          <a:xfrm>
            <a:off x="6324725" y="2620544"/>
            <a:ext cx="4571873" cy="3189679"/>
          </a:xfrm>
          <a:prstGeom prst="rect">
            <a:avLst/>
          </a:prstGeom>
        </p:spPr>
      </p:pic>
    </p:spTree>
    <p:extLst>
      <p:ext uri="{BB962C8B-B14F-4D97-AF65-F5344CB8AC3E}">
        <p14:creationId xmlns:p14="http://schemas.microsoft.com/office/powerpoint/2010/main" val="148014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Albinger</a:t>
            </a:r>
            <a:r>
              <a:rPr lang="en-US" dirty="0" smtClean="0"/>
              <a:t> Case: Gender Bias?</a:t>
            </a:r>
            <a:endParaRPr lang="en-US" dirty="0"/>
          </a:p>
        </p:txBody>
      </p:sp>
      <p:pic>
        <p:nvPicPr>
          <p:cNvPr id="5" name="Content Placeholder 4"/>
          <p:cNvPicPr>
            <a:picLocks noGrp="1" noChangeAspect="1"/>
          </p:cNvPicPr>
          <p:nvPr>
            <p:ph sz="half" idx="1"/>
          </p:nvPr>
        </p:nvPicPr>
        <p:blipFill>
          <a:blip r:embed="rId2"/>
          <a:stretch>
            <a:fillRect/>
          </a:stretch>
        </p:blipFill>
        <p:spPr>
          <a:xfrm>
            <a:off x="1298575" y="2800191"/>
            <a:ext cx="4718050" cy="2830830"/>
          </a:xfrm>
          <a:prstGeom prst="rect">
            <a:avLst/>
          </a:prstGeom>
        </p:spPr>
      </p:pic>
      <p:sp>
        <p:nvSpPr>
          <p:cNvPr id="4" name="Content Placeholder 3"/>
          <p:cNvSpPr>
            <a:spLocks noGrp="1"/>
          </p:cNvSpPr>
          <p:nvPr>
            <p:ph sz="half" idx="2"/>
          </p:nvPr>
        </p:nvSpPr>
        <p:spPr/>
        <p:txBody>
          <a:bodyPr/>
          <a:lstStyle/>
          <a:p>
            <a:pPr marL="114300" indent="0">
              <a:buNone/>
            </a:pPr>
            <a:r>
              <a:rPr lang="en-US" dirty="0"/>
              <a:t>If this Court were to fashion a special exception for engagement ring actions under gift law theories, we would perpetuate the gender bias attendant upon the Legislature’s decision to remove from our courts all actions for breach of </a:t>
            </a:r>
            <a:r>
              <a:rPr lang="en-US" dirty="0" err="1"/>
              <a:t>antenuptial</a:t>
            </a:r>
            <a:r>
              <a:rPr lang="en-US" dirty="0"/>
              <a:t> promises” </a:t>
            </a:r>
          </a:p>
        </p:txBody>
      </p:sp>
    </p:spTree>
    <p:extLst>
      <p:ext uri="{BB962C8B-B14F-4D97-AF65-F5344CB8AC3E}">
        <p14:creationId xmlns:p14="http://schemas.microsoft.com/office/powerpoint/2010/main" val="26247430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Local News</a:t>
            </a:r>
            <a:endParaRPr lang="en-US" dirty="0"/>
          </a:p>
        </p:txBody>
      </p:sp>
      <p:pic>
        <p:nvPicPr>
          <p:cNvPr id="7" name="Content Placeholder 6"/>
          <p:cNvPicPr>
            <a:picLocks noGrp="1" noChangeAspect="1"/>
          </p:cNvPicPr>
          <p:nvPr>
            <p:ph idx="1"/>
          </p:nvPr>
        </p:nvPicPr>
        <p:blipFill>
          <a:blip r:embed="rId2"/>
          <a:stretch>
            <a:fillRect/>
          </a:stretch>
        </p:blipFill>
        <p:spPr>
          <a:xfrm>
            <a:off x="5623257" y="982663"/>
            <a:ext cx="5060287" cy="4892675"/>
          </a:xfrm>
          <a:prstGeom prst="rect">
            <a:avLst/>
          </a:prstGeom>
        </p:spPr>
      </p:pic>
      <p:sp>
        <p:nvSpPr>
          <p:cNvPr id="6" name="Text Placeholder 5"/>
          <p:cNvSpPr>
            <a:spLocks noGrp="1"/>
          </p:cNvSpPr>
          <p:nvPr>
            <p:ph type="body" sz="half" idx="2"/>
          </p:nvPr>
        </p:nvSpPr>
        <p:spPr/>
        <p:txBody>
          <a:bodyPr>
            <a:noAutofit/>
          </a:bodyPr>
          <a:lstStyle/>
          <a:p>
            <a:r>
              <a:rPr lang="en-US" sz="2800" dirty="0"/>
              <a:t>Clark, 38, said a text message from him breaking off their engagement called the ring “a $50,000 parting </a:t>
            </a:r>
            <a:r>
              <a:rPr lang="en-US" sz="2800" dirty="0" smtClean="0"/>
              <a:t>gift.”</a:t>
            </a:r>
            <a:endParaRPr lang="en-US" sz="2800" dirty="0"/>
          </a:p>
        </p:txBody>
      </p:sp>
    </p:spTree>
    <p:extLst>
      <p:ext uri="{BB962C8B-B14F-4D97-AF65-F5344CB8AC3E}">
        <p14:creationId xmlns:p14="http://schemas.microsoft.com/office/powerpoint/2010/main" val="8221926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York Law</a:t>
            </a:r>
            <a:endParaRPr lang="en-US" dirty="0"/>
          </a:p>
        </p:txBody>
      </p:sp>
      <p:sp>
        <p:nvSpPr>
          <p:cNvPr id="3" name="Content Placeholder 2"/>
          <p:cNvSpPr>
            <a:spLocks noGrp="1"/>
          </p:cNvSpPr>
          <p:nvPr>
            <p:ph idx="1"/>
          </p:nvPr>
        </p:nvSpPr>
        <p:spPr/>
        <p:txBody>
          <a:bodyPr/>
          <a:lstStyle/>
          <a:p>
            <a:pPr marL="0" indent="0">
              <a:buNone/>
            </a:pPr>
            <a:r>
              <a:rPr lang="en-US" dirty="0"/>
              <a:t>Engagement ring is in the nature of a pledge for contract of marriage, and where no impediment exists to marriage, if the recipient breaks the engagement she is required, upon demand, to return the ring on the theory that it constituted a conditional gift. </a:t>
            </a:r>
          </a:p>
        </p:txBody>
      </p:sp>
      <p:sp>
        <p:nvSpPr>
          <p:cNvPr id="4" name="Text Placeholder 3"/>
          <p:cNvSpPr>
            <a:spLocks noGrp="1"/>
          </p:cNvSpPr>
          <p:nvPr>
            <p:ph type="body" sz="half" idx="2"/>
          </p:nvPr>
        </p:nvSpPr>
        <p:spPr/>
        <p:txBody>
          <a:bodyPr/>
          <a:lstStyle/>
          <a:p>
            <a:r>
              <a:rPr lang="en-US" dirty="0"/>
              <a:t>Lowe v. Quinn, 1971, 27 N.Y.2d 397, 318 N.Y.S.2d 467, 267 N.E.2d 251. </a:t>
            </a:r>
          </a:p>
          <a:p>
            <a:endParaRPr lang="en-US" dirty="0"/>
          </a:p>
        </p:txBody>
      </p:sp>
    </p:spTree>
    <p:extLst>
      <p:ext uri="{BB962C8B-B14F-4D97-AF65-F5344CB8AC3E}">
        <p14:creationId xmlns:p14="http://schemas.microsoft.com/office/powerpoint/2010/main" val="8189302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52400" y="-762133"/>
            <a:ext cx="12344400" cy="8224457"/>
          </a:xfrm>
          <a:prstGeom prst="rect">
            <a:avLst/>
          </a:prstGeom>
        </p:spPr>
      </p:pic>
      <p:sp>
        <p:nvSpPr>
          <p:cNvPr id="7" name="Title 6"/>
          <p:cNvSpPr>
            <a:spLocks noGrp="1"/>
          </p:cNvSpPr>
          <p:nvPr>
            <p:ph type="title"/>
          </p:nvPr>
        </p:nvSpPr>
        <p:spPr>
          <a:xfrm>
            <a:off x="719669" y="-266487"/>
            <a:ext cx="8158688" cy="1822514"/>
          </a:xfrm>
        </p:spPr>
        <p:txBody>
          <a:bodyPr>
            <a:normAutofit/>
          </a:bodyPr>
          <a:lstStyle/>
          <a:p>
            <a:r>
              <a:rPr lang="en-US" sz="5400" dirty="0" err="1" smtClean="0">
                <a:solidFill>
                  <a:schemeClr val="bg1"/>
                </a:solidFill>
              </a:rPr>
              <a:t>Brind</a:t>
            </a:r>
            <a:r>
              <a:rPr lang="en-US" sz="5400" dirty="0" smtClean="0">
                <a:solidFill>
                  <a:schemeClr val="bg1"/>
                </a:solidFill>
              </a:rPr>
              <a:t> v. International Trust</a:t>
            </a:r>
            <a:endParaRPr lang="en-US" sz="5400" dirty="0">
              <a:solidFill>
                <a:schemeClr val="bg1"/>
              </a:solidFill>
            </a:endParaRPr>
          </a:p>
        </p:txBody>
      </p:sp>
      <p:sp>
        <p:nvSpPr>
          <p:cNvPr id="8" name="Text Placeholder 7"/>
          <p:cNvSpPr>
            <a:spLocks noGrp="1"/>
          </p:cNvSpPr>
          <p:nvPr>
            <p:ph type="body" idx="1"/>
          </p:nvPr>
        </p:nvSpPr>
        <p:spPr>
          <a:xfrm>
            <a:off x="-842433" y="1546263"/>
            <a:ext cx="8158690" cy="954547"/>
          </a:xfrm>
        </p:spPr>
        <p:txBody>
          <a:bodyPr>
            <a:normAutofit/>
          </a:bodyPr>
          <a:lstStyle/>
          <a:p>
            <a:r>
              <a:rPr lang="en-US" sz="3200" b="1" dirty="0" smtClean="0">
                <a:solidFill>
                  <a:schemeClr val="bg1"/>
                </a:solidFill>
              </a:rPr>
              <a:t>Colorado 1919 P. 226</a:t>
            </a:r>
            <a:endParaRPr lang="en-US" sz="3200" b="1" dirty="0">
              <a:solidFill>
                <a:schemeClr val="bg1"/>
              </a:solidFill>
            </a:endParaRPr>
          </a:p>
        </p:txBody>
      </p:sp>
    </p:spTree>
    <p:extLst>
      <p:ext uri="{BB962C8B-B14F-4D97-AF65-F5344CB8AC3E}">
        <p14:creationId xmlns:p14="http://schemas.microsoft.com/office/powerpoint/2010/main" val="3326217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3567112" y="309562"/>
            <a:ext cx="5057775" cy="6238875"/>
          </a:xfrm>
          <a:prstGeom prst="rect">
            <a:avLst/>
          </a:prstGeom>
        </p:spPr>
      </p:pic>
    </p:spTree>
    <p:extLst>
      <p:ext uri="{BB962C8B-B14F-4D97-AF65-F5344CB8AC3E}">
        <p14:creationId xmlns:p14="http://schemas.microsoft.com/office/powerpoint/2010/main" val="16496790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Gifts Causa Mortis</a:t>
            </a:r>
            <a:endParaRPr lang="en-US" dirty="0"/>
          </a:p>
        </p:txBody>
      </p:sp>
      <p:pic>
        <p:nvPicPr>
          <p:cNvPr id="5" name="Content Placeholder 4"/>
          <p:cNvPicPr>
            <a:picLocks noGrp="1" noChangeAspect="1"/>
          </p:cNvPicPr>
          <p:nvPr>
            <p:ph idx="1"/>
          </p:nvPr>
        </p:nvPicPr>
        <p:blipFill>
          <a:blip r:embed="rId2"/>
          <a:stretch>
            <a:fillRect/>
          </a:stretch>
        </p:blipFill>
        <p:spPr>
          <a:xfrm>
            <a:off x="5707063" y="982663"/>
            <a:ext cx="4892675" cy="4892675"/>
          </a:xfrm>
          <a:prstGeom prst="rect">
            <a:avLst/>
          </a:prstGeom>
        </p:spPr>
      </p:pic>
      <p:sp>
        <p:nvSpPr>
          <p:cNvPr id="4" name="Text Placeholder 3"/>
          <p:cNvSpPr>
            <a:spLocks noGrp="1"/>
          </p:cNvSpPr>
          <p:nvPr>
            <p:ph type="body" sz="half" idx="2"/>
          </p:nvPr>
        </p:nvSpPr>
        <p:spPr>
          <a:xfrm>
            <a:off x="1293811" y="3031065"/>
            <a:ext cx="3999406" cy="2438404"/>
          </a:xfrm>
        </p:spPr>
        <p:txBody>
          <a:bodyPr>
            <a:noAutofit/>
          </a:bodyPr>
          <a:lstStyle/>
          <a:p>
            <a:pPr algn="l"/>
            <a:r>
              <a:rPr lang="en-US" sz="2000" dirty="0" smtClean="0">
                <a:solidFill>
                  <a:schemeClr val="accent2"/>
                </a:solidFill>
              </a:rPr>
              <a:t>Must be given while the person is alive</a:t>
            </a:r>
          </a:p>
          <a:p>
            <a:pPr algn="l"/>
            <a:r>
              <a:rPr lang="en-US" sz="2000" dirty="0" smtClean="0">
                <a:solidFill>
                  <a:schemeClr val="accent2"/>
                </a:solidFill>
              </a:rPr>
              <a:t>Must be given in anticipation of death</a:t>
            </a:r>
          </a:p>
          <a:p>
            <a:pPr algn="l"/>
            <a:r>
              <a:rPr lang="en-US" sz="2000" dirty="0" smtClean="0">
                <a:solidFill>
                  <a:schemeClr val="accent2"/>
                </a:solidFill>
              </a:rPr>
              <a:t>You get it back if you don’t die</a:t>
            </a:r>
          </a:p>
          <a:p>
            <a:pPr algn="l"/>
            <a:r>
              <a:rPr lang="en-US" sz="2000" dirty="0" smtClean="0">
                <a:solidFill>
                  <a:schemeClr val="accent2"/>
                </a:solidFill>
              </a:rPr>
              <a:t>(but what if you don’t die from what you thought would kill you?)</a:t>
            </a:r>
            <a:endParaRPr lang="en-US" sz="2000" dirty="0">
              <a:solidFill>
                <a:schemeClr val="accent2"/>
              </a:solidFill>
            </a:endParaRPr>
          </a:p>
        </p:txBody>
      </p:sp>
    </p:spTree>
    <p:extLst>
      <p:ext uri="{BB962C8B-B14F-4D97-AF65-F5344CB8AC3E}">
        <p14:creationId xmlns:p14="http://schemas.microsoft.com/office/powerpoint/2010/main" val="304614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Quotes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Wish we had the slides in advance.</a:t>
            </a:r>
          </a:p>
          <a:p>
            <a:r>
              <a:rPr lang="en-US" dirty="0" smtClean="0"/>
              <a:t>More hypos! </a:t>
            </a:r>
          </a:p>
          <a:p>
            <a:r>
              <a:rPr lang="en-US" dirty="0" smtClean="0"/>
              <a:t>Give us the Rules! Summarize cases.</a:t>
            </a:r>
          </a:p>
          <a:p>
            <a:r>
              <a:rPr lang="en-US" dirty="0" smtClean="0"/>
              <a:t>Assignment #1 was too vague. Set a time limit for questions.</a:t>
            </a:r>
          </a:p>
          <a:p>
            <a:r>
              <a:rPr lang="en-US" dirty="0" smtClean="0"/>
              <a:t>“Memes are the death of creativity”</a:t>
            </a:r>
          </a:p>
          <a:p>
            <a:r>
              <a:rPr lang="en-US" dirty="0" smtClean="0"/>
              <a:t>I don’t like the British cases.</a:t>
            </a:r>
          </a:p>
          <a:p>
            <a:r>
              <a:rPr lang="en-US" dirty="0" smtClean="0"/>
              <a:t>“I am upset you sold your mug. I </a:t>
            </a:r>
            <a:r>
              <a:rPr lang="en-US" dirty="0" err="1" smtClean="0"/>
              <a:t>woulda</a:t>
            </a:r>
            <a:r>
              <a:rPr lang="en-US" dirty="0" smtClean="0"/>
              <a:t> gotten you more $.”</a:t>
            </a:r>
          </a:p>
          <a:p>
            <a:r>
              <a:rPr lang="en-US" dirty="0" smtClean="0"/>
              <a:t>“I assumed property would be uninteresting.”</a:t>
            </a:r>
            <a:endParaRPr lang="en-US" dirty="0"/>
          </a:p>
        </p:txBody>
      </p:sp>
    </p:spTree>
    <p:extLst>
      <p:ext uri="{BB962C8B-B14F-4D97-AF65-F5344CB8AC3E}">
        <p14:creationId xmlns:p14="http://schemas.microsoft.com/office/powerpoint/2010/main" val="189502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5418138" y="1117923"/>
            <a:ext cx="5470525" cy="4622154"/>
          </a:xfrm>
          <a:prstGeom prst="rect">
            <a:avLst/>
          </a:prstGeom>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4596520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47788" y="-757238"/>
            <a:ext cx="14887575" cy="8372475"/>
          </a:xfrm>
          <a:prstGeom prst="rect">
            <a:avLst/>
          </a:prstGeom>
        </p:spPr>
      </p:pic>
      <p:sp>
        <p:nvSpPr>
          <p:cNvPr id="5" name="Title 4"/>
          <p:cNvSpPr>
            <a:spLocks noGrp="1"/>
          </p:cNvSpPr>
          <p:nvPr>
            <p:ph type="title"/>
          </p:nvPr>
        </p:nvSpPr>
        <p:spPr>
          <a:xfrm>
            <a:off x="-277965" y="0"/>
            <a:ext cx="8158688" cy="1822514"/>
          </a:xfrm>
        </p:spPr>
        <p:txBody>
          <a:bodyPr>
            <a:normAutofit/>
          </a:bodyPr>
          <a:lstStyle/>
          <a:p>
            <a:r>
              <a:rPr lang="en-US" sz="5400" b="1" dirty="0" smtClean="0">
                <a:solidFill>
                  <a:schemeClr val="bg1"/>
                </a:solidFill>
              </a:rPr>
              <a:t>Estates in Land</a:t>
            </a:r>
            <a:endParaRPr lang="en-US" sz="5400" b="1" dirty="0">
              <a:solidFill>
                <a:schemeClr val="bg1"/>
              </a:solidFill>
            </a:endParaRPr>
          </a:p>
        </p:txBody>
      </p:sp>
    </p:spTree>
    <p:extLst>
      <p:ext uri="{BB962C8B-B14F-4D97-AF65-F5344CB8AC3E}">
        <p14:creationId xmlns:p14="http://schemas.microsoft.com/office/powerpoint/2010/main" val="1365095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Vocabulary and Concepts</a:t>
            </a:r>
            <a:endParaRPr lang="en-US" dirty="0"/>
          </a:p>
        </p:txBody>
      </p:sp>
      <p:sp>
        <p:nvSpPr>
          <p:cNvPr id="5" name="Content Placeholder 4"/>
          <p:cNvSpPr>
            <a:spLocks noGrp="1"/>
          </p:cNvSpPr>
          <p:nvPr>
            <p:ph sz="half" idx="1"/>
          </p:nvPr>
        </p:nvSpPr>
        <p:spPr/>
        <p:txBody>
          <a:bodyPr/>
          <a:lstStyle/>
          <a:p>
            <a:r>
              <a:rPr lang="en-US" sz="2800" dirty="0" smtClean="0"/>
              <a:t>Estates in Land</a:t>
            </a:r>
          </a:p>
          <a:p>
            <a:pPr lvl="1"/>
            <a:r>
              <a:rPr lang="en-US" sz="2400" dirty="0" smtClean="0"/>
              <a:t>Present Possessory Estates</a:t>
            </a:r>
          </a:p>
          <a:p>
            <a:pPr lvl="1"/>
            <a:r>
              <a:rPr lang="en-US" sz="2400" dirty="0" smtClean="0"/>
              <a:t>Non-possessory Estates</a:t>
            </a:r>
          </a:p>
          <a:p>
            <a:pPr lvl="1"/>
            <a:r>
              <a:rPr lang="en-US" sz="2400" dirty="0" smtClean="0"/>
              <a:t>Future Interests </a:t>
            </a:r>
          </a:p>
          <a:p>
            <a:r>
              <a:rPr lang="en-US" sz="2800" dirty="0" smtClean="0"/>
              <a:t>Freehold vs. Non-Freehold</a:t>
            </a:r>
          </a:p>
          <a:p>
            <a:pPr marL="457200" lvl="1" indent="0">
              <a:buNone/>
            </a:pPr>
            <a:endParaRPr lang="en-US" dirty="0"/>
          </a:p>
        </p:txBody>
      </p:sp>
      <p:pic>
        <p:nvPicPr>
          <p:cNvPr id="7" name="Content Placeholder 6"/>
          <p:cNvPicPr>
            <a:picLocks noGrp="1" noChangeAspect="1"/>
          </p:cNvPicPr>
          <p:nvPr>
            <p:ph sz="half" idx="2"/>
          </p:nvPr>
        </p:nvPicPr>
        <p:blipFill>
          <a:blip r:embed="rId2"/>
          <a:stretch>
            <a:fillRect/>
          </a:stretch>
        </p:blipFill>
        <p:spPr>
          <a:xfrm>
            <a:off x="6527404" y="2560320"/>
            <a:ext cx="4369194" cy="3610139"/>
          </a:xfrm>
          <a:prstGeom prst="rect">
            <a:avLst/>
          </a:prstGeom>
        </p:spPr>
      </p:pic>
    </p:spTree>
    <p:extLst>
      <p:ext uri="{BB962C8B-B14F-4D97-AF65-F5344CB8AC3E}">
        <p14:creationId xmlns:p14="http://schemas.microsoft.com/office/powerpoint/2010/main" val="256402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pic>
        <p:nvPicPr>
          <p:cNvPr id="7" name="Content Placeholder 6"/>
          <p:cNvPicPr>
            <a:picLocks noGrp="1" noChangeAspect="1"/>
          </p:cNvPicPr>
          <p:nvPr>
            <p:ph idx="1"/>
          </p:nvPr>
        </p:nvPicPr>
        <p:blipFill>
          <a:blip r:embed="rId2"/>
          <a:stretch>
            <a:fillRect/>
          </a:stretch>
        </p:blipFill>
        <p:spPr>
          <a:xfrm>
            <a:off x="4277922" y="80634"/>
            <a:ext cx="7914078" cy="6777366"/>
          </a:xfrm>
          <a:prstGeom prst="rect">
            <a:avLst/>
          </a:prstGeom>
        </p:spPr>
      </p:pic>
      <p:pic>
        <p:nvPicPr>
          <p:cNvPr id="8" name="Picture 7"/>
          <p:cNvPicPr>
            <a:picLocks noChangeAspect="1"/>
          </p:cNvPicPr>
          <p:nvPr/>
        </p:nvPicPr>
        <p:blipFill>
          <a:blip r:embed="rId3"/>
          <a:stretch>
            <a:fillRect/>
          </a:stretch>
        </p:blipFill>
        <p:spPr>
          <a:xfrm>
            <a:off x="259306" y="3166279"/>
            <a:ext cx="3796455" cy="3498971"/>
          </a:xfrm>
          <a:prstGeom prst="rect">
            <a:avLst/>
          </a:prstGeom>
        </p:spPr>
      </p:pic>
      <p:sp>
        <p:nvSpPr>
          <p:cNvPr id="6" name="Text Placeholder 5"/>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42155576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Call the Banners!</a:t>
            </a:r>
            <a:endParaRPr lang="en-US" dirty="0"/>
          </a:p>
        </p:txBody>
      </p:sp>
      <p:pic>
        <p:nvPicPr>
          <p:cNvPr id="8" name="Picture Placeholder 7"/>
          <p:cNvPicPr>
            <a:picLocks noGrp="1" noChangeAspect="1"/>
          </p:cNvPicPr>
          <p:nvPr>
            <p:ph type="pic" idx="1"/>
          </p:nvPr>
        </p:nvPicPr>
        <p:blipFill>
          <a:blip r:embed="rId2"/>
          <a:srcRect t="2852" b="2852"/>
          <a:stretch>
            <a:fillRect/>
          </a:stretch>
        </p:blipFill>
        <p:spPr>
          <a:prstGeom prst="rect">
            <a:avLst/>
          </a:prstGeom>
        </p:spPr>
      </p:pic>
      <p:sp>
        <p:nvSpPr>
          <p:cNvPr id="7" name="Text Placeholder 6"/>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7770363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r>
              <a:rPr lang="en-US" dirty="0" smtClean="0"/>
              <a:t>Magna Carta (1215)</a:t>
            </a:r>
            <a:endParaRPr lang="en-US" dirty="0"/>
          </a:p>
          <a:p>
            <a:r>
              <a:rPr lang="en-US" dirty="0" smtClean="0"/>
              <a:t>Statute </a:t>
            </a:r>
            <a:r>
              <a:rPr lang="en-US" dirty="0" err="1" smtClean="0"/>
              <a:t>Quia</a:t>
            </a:r>
            <a:r>
              <a:rPr lang="en-US" dirty="0" smtClean="0"/>
              <a:t> </a:t>
            </a:r>
            <a:r>
              <a:rPr lang="en-US" dirty="0" err="1" smtClean="0"/>
              <a:t>Emptores</a:t>
            </a:r>
            <a:r>
              <a:rPr lang="en-US" dirty="0" smtClean="0"/>
              <a:t> (1290)</a:t>
            </a:r>
          </a:p>
          <a:p>
            <a:r>
              <a:rPr lang="en-US" dirty="0" err="1" smtClean="0"/>
              <a:t>Feoffment</a:t>
            </a:r>
            <a:r>
              <a:rPr lang="en-US" dirty="0" smtClean="0"/>
              <a:t> with livery of </a:t>
            </a:r>
            <a:r>
              <a:rPr lang="en-US" dirty="0" err="1" smtClean="0"/>
              <a:t>Seisin</a:t>
            </a:r>
            <a:endParaRPr lang="en-US" dirty="0" smtClean="0"/>
          </a:p>
          <a:p>
            <a:r>
              <a:rPr lang="en-US" dirty="0" smtClean="0"/>
              <a:t>Statute of Frauds (1677)</a:t>
            </a:r>
            <a:endParaRPr lang="en-US" dirty="0"/>
          </a:p>
        </p:txBody>
      </p:sp>
      <p:pic>
        <p:nvPicPr>
          <p:cNvPr id="5" name="Content Placeholder 4"/>
          <p:cNvPicPr>
            <a:picLocks noGrp="1" noChangeAspect="1"/>
          </p:cNvPicPr>
          <p:nvPr>
            <p:ph sz="half" idx="2"/>
          </p:nvPr>
        </p:nvPicPr>
        <p:blipFill>
          <a:blip r:embed="rId2"/>
          <a:stretch>
            <a:fillRect/>
          </a:stretch>
        </p:blipFill>
        <p:spPr>
          <a:xfrm>
            <a:off x="6767899" y="600502"/>
            <a:ext cx="3774431" cy="5645655"/>
          </a:xfrm>
          <a:prstGeom prst="rect">
            <a:avLst/>
          </a:prstGeom>
        </p:spPr>
      </p:pic>
    </p:spTree>
    <p:extLst>
      <p:ext uri="{BB962C8B-B14F-4D97-AF65-F5344CB8AC3E}">
        <p14:creationId xmlns:p14="http://schemas.microsoft.com/office/powerpoint/2010/main" val="12312353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Freehold Estates</a:t>
            </a:r>
            <a:endParaRPr lang="en-US" dirty="0"/>
          </a:p>
        </p:txBody>
      </p:sp>
      <p:sp>
        <p:nvSpPr>
          <p:cNvPr id="4" name="Content Placeholder 3"/>
          <p:cNvSpPr>
            <a:spLocks noGrp="1"/>
          </p:cNvSpPr>
          <p:nvPr>
            <p:ph idx="1"/>
          </p:nvPr>
        </p:nvSpPr>
        <p:spPr/>
        <p:txBody>
          <a:bodyPr>
            <a:normAutofit lnSpcReduction="10000"/>
          </a:bodyPr>
          <a:lstStyle/>
          <a:p>
            <a:pPr marL="457200" indent="-457200">
              <a:buFont typeface="+mj-lt"/>
              <a:buAutoNum type="arabicPeriod"/>
            </a:pPr>
            <a:r>
              <a:rPr lang="en-US" dirty="0" smtClean="0"/>
              <a:t>Fee Simple Absolute</a:t>
            </a:r>
          </a:p>
          <a:p>
            <a:pPr marL="457200" indent="-457200">
              <a:buFont typeface="+mj-lt"/>
              <a:buAutoNum type="arabicPeriod"/>
            </a:pPr>
            <a:r>
              <a:rPr lang="en-US" dirty="0"/>
              <a:t>Life Estate</a:t>
            </a:r>
          </a:p>
          <a:p>
            <a:pPr marL="457200" indent="-457200">
              <a:buFont typeface="+mj-lt"/>
              <a:buAutoNum type="arabicPeriod"/>
            </a:pPr>
            <a:r>
              <a:rPr lang="en-US" dirty="0" smtClean="0"/>
              <a:t>Fee </a:t>
            </a:r>
            <a:r>
              <a:rPr lang="en-US" dirty="0"/>
              <a:t>Tail</a:t>
            </a:r>
          </a:p>
          <a:p>
            <a:pPr marL="457200" indent="-457200">
              <a:buFont typeface="+mj-lt"/>
              <a:buAutoNum type="arabicPeriod"/>
            </a:pPr>
            <a:r>
              <a:rPr lang="en-US" dirty="0" smtClean="0"/>
              <a:t>Defeasible Fees</a:t>
            </a:r>
          </a:p>
          <a:p>
            <a:pPr lvl="1">
              <a:buFont typeface="Wingdings" panose="05000000000000000000" pitchFamily="2" charset="2"/>
              <a:buChar char="q"/>
            </a:pPr>
            <a:r>
              <a:rPr lang="en-US" dirty="0" smtClean="0"/>
              <a:t>Fee Simple Determinable</a:t>
            </a:r>
          </a:p>
          <a:p>
            <a:pPr lvl="1">
              <a:buFont typeface="Wingdings" panose="05000000000000000000" pitchFamily="2" charset="2"/>
              <a:buChar char="q"/>
            </a:pPr>
            <a:r>
              <a:rPr lang="en-US" dirty="0" smtClean="0"/>
              <a:t>Fee Simple Subject to a Condition Subsequent</a:t>
            </a:r>
          </a:p>
          <a:p>
            <a:pPr lvl="1">
              <a:buFont typeface="Wingdings" panose="05000000000000000000" pitchFamily="2" charset="2"/>
              <a:buChar char="q"/>
            </a:pPr>
            <a:r>
              <a:rPr lang="en-US" dirty="0" smtClean="0"/>
              <a:t>Fee Simple Subject to an Executory Limitation</a:t>
            </a:r>
          </a:p>
        </p:txBody>
      </p:sp>
      <p:pic>
        <p:nvPicPr>
          <p:cNvPr id="2" name="Picture 1"/>
          <p:cNvPicPr>
            <a:picLocks noChangeAspect="1"/>
          </p:cNvPicPr>
          <p:nvPr/>
        </p:nvPicPr>
        <p:blipFill>
          <a:blip r:embed="rId2"/>
          <a:stretch>
            <a:fillRect/>
          </a:stretch>
        </p:blipFill>
        <p:spPr>
          <a:xfrm>
            <a:off x="6790319" y="2556932"/>
            <a:ext cx="4106278" cy="3321686"/>
          </a:xfrm>
          <a:prstGeom prst="rect">
            <a:avLst/>
          </a:prstGeom>
        </p:spPr>
      </p:pic>
    </p:spTree>
    <p:extLst>
      <p:ext uri="{BB962C8B-B14F-4D97-AF65-F5344CB8AC3E}">
        <p14:creationId xmlns:p14="http://schemas.microsoft.com/office/powerpoint/2010/main" val="422694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Transfer Methods</a:t>
            </a:r>
            <a:endParaRPr lang="en-US" dirty="0"/>
          </a:p>
        </p:txBody>
      </p:sp>
      <p:sp>
        <p:nvSpPr>
          <p:cNvPr id="3" name="Content Placeholder 2"/>
          <p:cNvSpPr>
            <a:spLocks noGrp="1"/>
          </p:cNvSpPr>
          <p:nvPr>
            <p:ph sz="half" idx="1"/>
          </p:nvPr>
        </p:nvSpPr>
        <p:spPr>
          <a:xfrm>
            <a:off x="1298448" y="2560320"/>
            <a:ext cx="4718304" cy="3840480"/>
          </a:xfrm>
        </p:spPr>
        <p:txBody>
          <a:bodyPr>
            <a:normAutofit fontScale="92500" lnSpcReduction="10000"/>
          </a:bodyPr>
          <a:lstStyle/>
          <a:p>
            <a:r>
              <a:rPr lang="en-US" b="1" dirty="0" smtClean="0">
                <a:solidFill>
                  <a:schemeClr val="accent2"/>
                </a:solidFill>
              </a:rPr>
              <a:t>Deed</a:t>
            </a:r>
          </a:p>
          <a:p>
            <a:pPr lvl="1"/>
            <a:r>
              <a:rPr lang="en-US" dirty="0" smtClean="0"/>
              <a:t>Conveyance / Grant</a:t>
            </a:r>
          </a:p>
          <a:p>
            <a:pPr lvl="1"/>
            <a:r>
              <a:rPr lang="en-US" dirty="0" smtClean="0"/>
              <a:t>Grantor/Grantee</a:t>
            </a:r>
          </a:p>
          <a:p>
            <a:r>
              <a:rPr lang="en-US" b="1" dirty="0" smtClean="0">
                <a:solidFill>
                  <a:schemeClr val="accent2"/>
                </a:solidFill>
              </a:rPr>
              <a:t>Will</a:t>
            </a:r>
          </a:p>
          <a:p>
            <a:pPr lvl="1"/>
            <a:r>
              <a:rPr lang="en-US" dirty="0" smtClean="0"/>
              <a:t>Devise</a:t>
            </a:r>
          </a:p>
          <a:p>
            <a:pPr lvl="1"/>
            <a:r>
              <a:rPr lang="en-US" dirty="0" smtClean="0"/>
              <a:t>Testator (Testatrix)/Devisee</a:t>
            </a:r>
          </a:p>
          <a:p>
            <a:r>
              <a:rPr lang="en-US" b="1" dirty="0" smtClean="0">
                <a:solidFill>
                  <a:schemeClr val="accent2"/>
                </a:solidFill>
              </a:rPr>
              <a:t>Intestate Succession</a:t>
            </a:r>
          </a:p>
          <a:p>
            <a:pPr lvl="1"/>
            <a:r>
              <a:rPr lang="en-US" dirty="0" smtClean="0"/>
              <a:t>Descends</a:t>
            </a:r>
          </a:p>
          <a:p>
            <a:pPr lvl="1"/>
            <a:r>
              <a:rPr lang="en-US" dirty="0" smtClean="0"/>
              <a:t>Heirs</a:t>
            </a:r>
            <a:endParaRPr lang="en-US" dirty="0"/>
          </a:p>
        </p:txBody>
      </p:sp>
      <p:pic>
        <p:nvPicPr>
          <p:cNvPr id="5" name="Content Placeholder 4"/>
          <p:cNvPicPr>
            <a:picLocks noGrp="1" noChangeAspect="1"/>
          </p:cNvPicPr>
          <p:nvPr>
            <p:ph sz="half" idx="2"/>
          </p:nvPr>
        </p:nvPicPr>
        <p:blipFill>
          <a:blip r:embed="rId2"/>
          <a:stretch>
            <a:fillRect/>
          </a:stretch>
        </p:blipFill>
        <p:spPr>
          <a:xfrm>
            <a:off x="6181725" y="2607308"/>
            <a:ext cx="4718050" cy="3216596"/>
          </a:xfrm>
          <a:prstGeom prst="rect">
            <a:avLst/>
          </a:prstGeom>
        </p:spPr>
      </p:pic>
    </p:spTree>
    <p:extLst>
      <p:ext uri="{BB962C8B-B14F-4D97-AF65-F5344CB8AC3E}">
        <p14:creationId xmlns:p14="http://schemas.microsoft.com/office/powerpoint/2010/main" val="89190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 Simple Absolute</a:t>
            </a:r>
            <a:endParaRPr lang="en-US" dirty="0"/>
          </a:p>
        </p:txBody>
      </p:sp>
      <p:pic>
        <p:nvPicPr>
          <p:cNvPr id="4" name="Content Placeholder 3"/>
          <p:cNvPicPr>
            <a:picLocks noGrp="1" noChangeAspect="1"/>
          </p:cNvPicPr>
          <p:nvPr>
            <p:ph sz="half" idx="1"/>
          </p:nvPr>
        </p:nvPicPr>
        <p:blipFill>
          <a:blip r:embed="rId2"/>
          <a:stretch>
            <a:fillRect/>
          </a:stretch>
        </p:blipFill>
        <p:spPr>
          <a:xfrm>
            <a:off x="1298575" y="2649214"/>
            <a:ext cx="4718050" cy="3132785"/>
          </a:xfrm>
          <a:prstGeom prst="rect">
            <a:avLst/>
          </a:prstGeom>
        </p:spPr>
      </p:pic>
      <p:sp>
        <p:nvSpPr>
          <p:cNvPr id="6" name="Content Placeholder 5"/>
          <p:cNvSpPr>
            <a:spLocks noGrp="1"/>
          </p:cNvSpPr>
          <p:nvPr>
            <p:ph sz="half" idx="2"/>
          </p:nvPr>
        </p:nvSpPr>
        <p:spPr/>
        <p:txBody>
          <a:bodyPr/>
          <a:lstStyle/>
          <a:p>
            <a:r>
              <a:rPr lang="en-US" dirty="0" smtClean="0"/>
              <a:t>From O to A and her heirs</a:t>
            </a:r>
          </a:p>
          <a:p>
            <a:r>
              <a:rPr lang="en-US" dirty="0" smtClean="0"/>
              <a:t>From O to A</a:t>
            </a:r>
          </a:p>
          <a:p>
            <a:r>
              <a:rPr lang="en-US" dirty="0" smtClean="0"/>
              <a:t>From O to A forever and ever</a:t>
            </a:r>
          </a:p>
          <a:p>
            <a:pPr lvl="1">
              <a:buFont typeface="Wingdings" panose="05000000000000000000" pitchFamily="2" charset="2"/>
              <a:buChar char="v"/>
            </a:pPr>
            <a:r>
              <a:rPr lang="en-US" sz="2400" dirty="0" smtClean="0">
                <a:solidFill>
                  <a:schemeClr val="accent2">
                    <a:lumMod val="75000"/>
                  </a:schemeClr>
                </a:solidFill>
              </a:rPr>
              <a:t> A has a fee simple absolute</a:t>
            </a:r>
          </a:p>
          <a:p>
            <a:pPr lvl="1">
              <a:buFont typeface="Wingdings" panose="05000000000000000000" pitchFamily="2" charset="2"/>
              <a:buChar char="v"/>
            </a:pPr>
            <a:r>
              <a:rPr lang="en-US" sz="2400" dirty="0" smtClean="0">
                <a:solidFill>
                  <a:schemeClr val="accent2">
                    <a:lumMod val="75000"/>
                  </a:schemeClr>
                </a:solidFill>
              </a:rPr>
              <a:t>O has nothing</a:t>
            </a:r>
          </a:p>
          <a:p>
            <a:pPr lvl="1">
              <a:buFont typeface="Wingdings" panose="05000000000000000000" pitchFamily="2" charset="2"/>
              <a:buChar char="v"/>
            </a:pPr>
            <a:r>
              <a:rPr lang="en-US" sz="2400" dirty="0" smtClean="0">
                <a:solidFill>
                  <a:schemeClr val="accent2">
                    <a:lumMod val="75000"/>
                  </a:schemeClr>
                </a:solidFill>
              </a:rPr>
              <a:t>A’s heirs? </a:t>
            </a:r>
            <a:endParaRPr lang="en-US" sz="2400" dirty="0">
              <a:solidFill>
                <a:schemeClr val="accent2">
                  <a:lumMod val="75000"/>
                </a:schemeClr>
              </a:solidFill>
            </a:endParaRPr>
          </a:p>
          <a:p>
            <a:pPr marL="0" indent="0">
              <a:buNone/>
            </a:pPr>
            <a:endParaRPr lang="en-US" dirty="0"/>
          </a:p>
        </p:txBody>
      </p:sp>
    </p:spTree>
    <p:extLst>
      <p:ext uri="{BB962C8B-B14F-4D97-AF65-F5344CB8AC3E}">
        <p14:creationId xmlns:p14="http://schemas.microsoft.com/office/powerpoint/2010/main" val="224726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 Simple Absolute Structure</a:t>
            </a:r>
            <a:endParaRPr lang="en-US" dirty="0"/>
          </a:p>
        </p:txBody>
      </p:sp>
      <p:sp>
        <p:nvSpPr>
          <p:cNvPr id="3" name="Content Placeholder 2"/>
          <p:cNvSpPr>
            <a:spLocks noGrp="1"/>
          </p:cNvSpPr>
          <p:nvPr>
            <p:ph sz="half" idx="1"/>
          </p:nvPr>
        </p:nvSpPr>
        <p:spPr/>
        <p:txBody>
          <a:bodyPr/>
          <a:lstStyle/>
          <a:p>
            <a:r>
              <a:rPr lang="en-US" dirty="0" smtClean="0"/>
              <a:t>Words of Purchase </a:t>
            </a:r>
          </a:p>
          <a:p>
            <a:pPr lvl="1"/>
            <a:r>
              <a:rPr lang="en-US" dirty="0" smtClean="0"/>
              <a:t>Identify the Grantee</a:t>
            </a:r>
          </a:p>
          <a:p>
            <a:pPr lvl="1"/>
            <a:r>
              <a:rPr lang="en-US" dirty="0" smtClean="0"/>
              <a:t>“To A”</a:t>
            </a:r>
          </a:p>
          <a:p>
            <a:r>
              <a:rPr lang="en-US" dirty="0"/>
              <a:t>Words of Limitation</a:t>
            </a:r>
          </a:p>
          <a:p>
            <a:pPr lvl="1"/>
            <a:r>
              <a:rPr lang="en-US" dirty="0"/>
              <a:t>Identify the Type of Estate</a:t>
            </a:r>
          </a:p>
          <a:p>
            <a:pPr lvl="1"/>
            <a:r>
              <a:rPr lang="en-US" dirty="0"/>
              <a:t>“And his heirs”</a:t>
            </a:r>
          </a:p>
          <a:p>
            <a:pPr lvl="1"/>
            <a:endParaRPr lang="en-US" dirty="0"/>
          </a:p>
        </p:txBody>
      </p:sp>
      <p:sp>
        <p:nvSpPr>
          <p:cNvPr id="4" name="Content Placeholder 3"/>
          <p:cNvSpPr>
            <a:spLocks noGrp="1"/>
          </p:cNvSpPr>
          <p:nvPr>
            <p:ph sz="half" idx="2"/>
          </p:nvPr>
        </p:nvSpPr>
        <p:spPr/>
        <p:txBody>
          <a:bodyPr/>
          <a:lstStyle/>
          <a:p>
            <a:endParaRPr lang="en-US" dirty="0"/>
          </a:p>
        </p:txBody>
      </p:sp>
      <p:pic>
        <p:nvPicPr>
          <p:cNvPr id="5" name="Picture 4"/>
          <p:cNvPicPr>
            <a:picLocks noChangeAspect="1"/>
          </p:cNvPicPr>
          <p:nvPr/>
        </p:nvPicPr>
        <p:blipFill>
          <a:blip r:embed="rId2"/>
          <a:stretch>
            <a:fillRect/>
          </a:stretch>
        </p:blipFill>
        <p:spPr>
          <a:xfrm>
            <a:off x="5345158" y="2560320"/>
            <a:ext cx="5551440" cy="3276260"/>
          </a:xfrm>
          <a:prstGeom prst="rect">
            <a:avLst/>
          </a:prstGeom>
        </p:spPr>
      </p:pic>
    </p:spTree>
    <p:extLst>
      <p:ext uri="{BB962C8B-B14F-4D97-AF65-F5344CB8AC3E}">
        <p14:creationId xmlns:p14="http://schemas.microsoft.com/office/powerpoint/2010/main" val="312617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GIFTS</a:t>
            </a:r>
            <a:endParaRPr lang="en-US" dirty="0"/>
          </a:p>
        </p:txBody>
      </p:sp>
      <p:sp>
        <p:nvSpPr>
          <p:cNvPr id="4" name="Text Placeholder 3"/>
          <p:cNvSpPr>
            <a:spLocks noGrp="1"/>
          </p:cNvSpPr>
          <p:nvPr>
            <p:ph type="body" sz="half" idx="2"/>
          </p:nvPr>
        </p:nvSpPr>
        <p:spPr/>
        <p:txBody>
          <a:bodyPr/>
          <a:lstStyle/>
          <a:p>
            <a:endParaRPr lang="en-US"/>
          </a:p>
        </p:txBody>
      </p:sp>
      <p:pic>
        <p:nvPicPr>
          <p:cNvPr id="9" name="Picture Placeholder 8"/>
          <p:cNvPicPr>
            <a:picLocks noGrp="1" noChangeAspect="1"/>
          </p:cNvPicPr>
          <p:nvPr>
            <p:ph type="pic" idx="1"/>
          </p:nvPr>
        </p:nvPicPr>
        <p:blipFill>
          <a:blip r:embed="rId2"/>
          <a:srcRect t="22779" b="22779"/>
          <a:stretch>
            <a:fillRect/>
          </a:stretch>
        </p:blipFill>
        <p:spPr>
          <a:prstGeom prst="rect">
            <a:avLst/>
          </a:prstGeom>
        </p:spPr>
      </p:pic>
    </p:spTree>
    <p:extLst>
      <p:ext uri="{BB962C8B-B14F-4D97-AF65-F5344CB8AC3E}">
        <p14:creationId xmlns:p14="http://schemas.microsoft.com/office/powerpoint/2010/main" val="31872885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400" dirty="0" smtClean="0"/>
              <a:t>Cole v. </a:t>
            </a:r>
            <a:r>
              <a:rPr lang="en-US" sz="4400" dirty="0" err="1" smtClean="0"/>
              <a:t>Steinlauf</a:t>
            </a:r>
            <a:endParaRPr lang="en-US" sz="4400" dirty="0"/>
          </a:p>
        </p:txBody>
      </p:sp>
      <p:pic>
        <p:nvPicPr>
          <p:cNvPr id="8" name="Content Placeholder 7"/>
          <p:cNvPicPr>
            <a:picLocks noGrp="1" noChangeAspect="1"/>
          </p:cNvPicPr>
          <p:nvPr>
            <p:ph idx="1"/>
          </p:nvPr>
        </p:nvPicPr>
        <p:blipFill>
          <a:blip r:embed="rId2"/>
          <a:stretch>
            <a:fillRect/>
          </a:stretch>
        </p:blipFill>
        <p:spPr>
          <a:xfrm>
            <a:off x="6453196" y="982663"/>
            <a:ext cx="3400409" cy="4892675"/>
          </a:xfrm>
          <a:prstGeom prst="rect">
            <a:avLst/>
          </a:prstGeom>
        </p:spPr>
      </p:pic>
      <p:sp>
        <p:nvSpPr>
          <p:cNvPr id="6" name="Text Placeholder 5"/>
          <p:cNvSpPr>
            <a:spLocks noGrp="1"/>
          </p:cNvSpPr>
          <p:nvPr>
            <p:ph type="body" sz="half" idx="2"/>
          </p:nvPr>
        </p:nvSpPr>
        <p:spPr/>
        <p:txBody>
          <a:bodyPr>
            <a:normAutofit/>
          </a:bodyPr>
          <a:lstStyle/>
          <a:p>
            <a:r>
              <a:rPr lang="en-US" sz="3600" dirty="0" smtClean="0"/>
              <a:t>Connecticut 1957</a:t>
            </a:r>
          </a:p>
          <a:p>
            <a:r>
              <a:rPr lang="en-US" sz="3600" dirty="0" smtClean="0"/>
              <a:t>p. 312 / 318</a:t>
            </a:r>
            <a:endParaRPr lang="en-US" sz="3600" dirty="0"/>
          </a:p>
        </p:txBody>
      </p:sp>
    </p:spTree>
    <p:extLst>
      <p:ext uri="{BB962C8B-B14F-4D97-AF65-F5344CB8AC3E}">
        <p14:creationId xmlns:p14="http://schemas.microsoft.com/office/powerpoint/2010/main" val="25415510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Cole</a:t>
            </a:r>
            <a:endParaRPr lang="en-US" dirty="0"/>
          </a:p>
        </p:txBody>
      </p:sp>
      <p:sp>
        <p:nvSpPr>
          <p:cNvPr id="3" name="Content Placeholder 2"/>
          <p:cNvSpPr>
            <a:spLocks noGrp="1"/>
          </p:cNvSpPr>
          <p:nvPr>
            <p:ph idx="1"/>
          </p:nvPr>
        </p:nvSpPr>
        <p:spPr/>
        <p:txBody>
          <a:bodyPr/>
          <a:lstStyle/>
          <a:p>
            <a:pPr marL="0" lvl="1" indent="0">
              <a:buNone/>
            </a:pPr>
            <a:r>
              <a:rPr lang="en-US" sz="3600" dirty="0"/>
              <a:t>The contract provided that if </a:t>
            </a:r>
            <a:r>
              <a:rPr lang="en-US" sz="3600" dirty="0" err="1"/>
              <a:t>Steinlauf</a:t>
            </a:r>
            <a:r>
              <a:rPr lang="en-US" sz="3600" dirty="0"/>
              <a:t> was unable to convey title to the premises free and clear of any defect of title, the plaintiffs could reject the deed and recover their deposit and title search fee. </a:t>
            </a:r>
            <a:endParaRPr lang="en-US" sz="3600" dirty="0" smtClean="0"/>
          </a:p>
          <a:p>
            <a:pPr marL="0" lvl="1" indent="0">
              <a:buNone/>
            </a:pPr>
            <a:endParaRPr lang="en-US" sz="3600" dirty="0"/>
          </a:p>
          <a:p>
            <a:endParaRPr lang="en-US" dirty="0"/>
          </a:p>
        </p:txBody>
      </p:sp>
    </p:spTree>
    <p:extLst>
      <p:ext uri="{BB962C8B-B14F-4D97-AF65-F5344CB8AC3E}">
        <p14:creationId xmlns:p14="http://schemas.microsoft.com/office/powerpoint/2010/main" val="36391041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1598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Cole Case:</a:t>
            </a:r>
            <a:endParaRPr lang="en-US" dirty="0"/>
          </a:p>
        </p:txBody>
      </p:sp>
      <p:sp>
        <p:nvSpPr>
          <p:cNvPr id="4" name="Text Placeholder 3"/>
          <p:cNvSpPr>
            <a:spLocks noGrp="1"/>
          </p:cNvSpPr>
          <p:nvPr>
            <p:ph type="body" idx="1"/>
          </p:nvPr>
        </p:nvSpPr>
        <p:spPr/>
        <p:txBody>
          <a:bodyPr/>
          <a:lstStyle/>
          <a:p>
            <a:r>
              <a:rPr lang="en-US" dirty="0" smtClean="0"/>
              <a:t>Common Law Rule</a:t>
            </a:r>
            <a:endParaRPr lang="en-US" dirty="0"/>
          </a:p>
        </p:txBody>
      </p:sp>
      <p:sp>
        <p:nvSpPr>
          <p:cNvPr id="5" name="Content Placeholder 4"/>
          <p:cNvSpPr>
            <a:spLocks noGrp="1"/>
          </p:cNvSpPr>
          <p:nvPr>
            <p:ph sz="half" idx="2"/>
          </p:nvPr>
        </p:nvSpPr>
        <p:spPr/>
        <p:txBody>
          <a:bodyPr/>
          <a:lstStyle/>
          <a:p>
            <a:r>
              <a:rPr lang="en-US" dirty="0"/>
              <a:t>“[t]o create an estate of inheritance [that is, fee simple] in land by deed, it is necessary to use the word “heirs”</a:t>
            </a:r>
            <a:r>
              <a:rPr lang="en-US" b="1" dirty="0"/>
              <a:t> </a:t>
            </a:r>
            <a:endParaRPr lang="en-US" dirty="0"/>
          </a:p>
        </p:txBody>
      </p:sp>
      <p:sp>
        <p:nvSpPr>
          <p:cNvPr id="6" name="Text Placeholder 5"/>
          <p:cNvSpPr>
            <a:spLocks noGrp="1"/>
          </p:cNvSpPr>
          <p:nvPr>
            <p:ph type="body" sz="quarter" idx="3"/>
          </p:nvPr>
        </p:nvSpPr>
        <p:spPr/>
        <p:txBody>
          <a:bodyPr/>
          <a:lstStyle/>
          <a:p>
            <a:r>
              <a:rPr lang="en-US" dirty="0" smtClean="0"/>
              <a:t>Modern Rule</a:t>
            </a:r>
            <a:endParaRPr lang="en-US" dirty="0"/>
          </a:p>
        </p:txBody>
      </p:sp>
      <p:sp>
        <p:nvSpPr>
          <p:cNvPr id="7" name="Content Placeholder 6"/>
          <p:cNvSpPr>
            <a:spLocks noGrp="1"/>
          </p:cNvSpPr>
          <p:nvPr>
            <p:ph sz="quarter" idx="4"/>
          </p:nvPr>
        </p:nvSpPr>
        <p:spPr/>
        <p:txBody>
          <a:bodyPr/>
          <a:lstStyle/>
          <a:p>
            <a:r>
              <a:rPr lang="en-US" dirty="0" smtClean="0"/>
              <a:t>The magic word of “heirs” need not be used.</a:t>
            </a:r>
            <a:endParaRPr lang="en-US" dirty="0"/>
          </a:p>
        </p:txBody>
      </p:sp>
    </p:spTree>
    <p:extLst>
      <p:ext uri="{BB962C8B-B14F-4D97-AF65-F5344CB8AC3E}">
        <p14:creationId xmlns:p14="http://schemas.microsoft.com/office/powerpoint/2010/main" val="13992911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i="1" dirty="0" err="1">
                <a:solidFill>
                  <a:schemeClr val="accent2"/>
                </a:solidFill>
              </a:rPr>
              <a:t>nemo</a:t>
            </a:r>
            <a:r>
              <a:rPr lang="en-US" sz="6000" i="1" dirty="0">
                <a:solidFill>
                  <a:schemeClr val="accent2"/>
                </a:solidFill>
              </a:rPr>
              <a:t> </a:t>
            </a:r>
            <a:r>
              <a:rPr lang="en-US" sz="6000" i="1" dirty="0" err="1">
                <a:solidFill>
                  <a:schemeClr val="accent2"/>
                </a:solidFill>
              </a:rPr>
              <a:t>dat</a:t>
            </a:r>
            <a:r>
              <a:rPr lang="en-US" sz="6000" i="1" dirty="0">
                <a:solidFill>
                  <a:schemeClr val="accent2"/>
                </a:solidFill>
              </a:rPr>
              <a:t> quod non </a:t>
            </a:r>
            <a:r>
              <a:rPr lang="en-US" sz="6000" i="1" dirty="0" err="1">
                <a:solidFill>
                  <a:schemeClr val="accent2"/>
                </a:solidFill>
              </a:rPr>
              <a:t>habet</a:t>
            </a:r>
            <a:r>
              <a:rPr lang="en-US" sz="6000" i="1" dirty="0">
                <a:solidFill>
                  <a:schemeClr val="accent2"/>
                </a:solidFill>
              </a:rPr>
              <a:t> </a:t>
            </a:r>
            <a:endParaRPr lang="en-US" sz="6000" dirty="0">
              <a:solidFill>
                <a:schemeClr val="accent2"/>
              </a:solidFill>
            </a:endParaRPr>
          </a:p>
        </p:txBody>
      </p:sp>
      <p:pic>
        <p:nvPicPr>
          <p:cNvPr id="3" name="Picture 2"/>
          <p:cNvPicPr>
            <a:picLocks noChangeAspect="1"/>
          </p:cNvPicPr>
          <p:nvPr/>
        </p:nvPicPr>
        <p:blipFill>
          <a:blip r:embed="rId2"/>
          <a:stretch>
            <a:fillRect/>
          </a:stretch>
        </p:blipFill>
        <p:spPr>
          <a:xfrm>
            <a:off x="4054522" y="2649940"/>
            <a:ext cx="3810000" cy="2895600"/>
          </a:xfrm>
          <a:prstGeom prst="rect">
            <a:avLst/>
          </a:prstGeom>
        </p:spPr>
      </p:pic>
    </p:spTree>
    <p:extLst>
      <p:ext uri="{BB962C8B-B14F-4D97-AF65-F5344CB8AC3E}">
        <p14:creationId xmlns:p14="http://schemas.microsoft.com/office/powerpoint/2010/main" val="8914480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Estate</a:t>
            </a:r>
            <a:endParaRPr lang="en-US" dirty="0"/>
          </a:p>
        </p:txBody>
      </p:sp>
      <p:pic>
        <p:nvPicPr>
          <p:cNvPr id="5" name="Content Placeholder 4"/>
          <p:cNvPicPr>
            <a:picLocks noGrp="1" noChangeAspect="1"/>
          </p:cNvPicPr>
          <p:nvPr>
            <p:ph sz="half" idx="1"/>
          </p:nvPr>
        </p:nvPicPr>
        <p:blipFill>
          <a:blip r:embed="rId2"/>
          <a:stretch>
            <a:fillRect/>
          </a:stretch>
        </p:blipFill>
        <p:spPr>
          <a:xfrm>
            <a:off x="1943525" y="2560638"/>
            <a:ext cx="3428149" cy="3309937"/>
          </a:xfrm>
          <a:prstGeom prst="rect">
            <a:avLst/>
          </a:prstGeom>
        </p:spPr>
      </p:pic>
      <p:sp>
        <p:nvSpPr>
          <p:cNvPr id="4" name="Content Placeholder 3"/>
          <p:cNvSpPr>
            <a:spLocks noGrp="1"/>
          </p:cNvSpPr>
          <p:nvPr>
            <p:ph sz="half" idx="2"/>
          </p:nvPr>
        </p:nvSpPr>
        <p:spPr>
          <a:xfrm>
            <a:off x="6181344" y="2560319"/>
            <a:ext cx="4718304" cy="3571539"/>
          </a:xfrm>
        </p:spPr>
        <p:txBody>
          <a:bodyPr>
            <a:normAutofit fontScale="92500"/>
          </a:bodyPr>
          <a:lstStyle/>
          <a:p>
            <a:r>
              <a:rPr lang="en-US" dirty="0" smtClean="0"/>
              <a:t>From O to A for life.</a:t>
            </a:r>
          </a:p>
          <a:p>
            <a:pPr lvl="1"/>
            <a:r>
              <a:rPr lang="en-US" dirty="0" smtClean="0"/>
              <a:t>A has a life estate</a:t>
            </a:r>
          </a:p>
          <a:p>
            <a:pPr lvl="1"/>
            <a:r>
              <a:rPr lang="en-US" dirty="0" smtClean="0"/>
              <a:t>O has a reversionary interest</a:t>
            </a:r>
          </a:p>
          <a:p>
            <a:pPr lvl="2"/>
            <a:r>
              <a:rPr lang="en-US" dirty="0" smtClean="0"/>
              <a:t>If O dies before A?</a:t>
            </a:r>
          </a:p>
          <a:p>
            <a:r>
              <a:rPr lang="en-US" dirty="0" smtClean="0"/>
              <a:t>From O to A until she dies then to B.</a:t>
            </a:r>
          </a:p>
          <a:p>
            <a:pPr lvl="1"/>
            <a:r>
              <a:rPr lang="en-US" dirty="0" smtClean="0"/>
              <a:t>A has a life estate</a:t>
            </a:r>
          </a:p>
          <a:p>
            <a:pPr lvl="1"/>
            <a:r>
              <a:rPr lang="en-US" dirty="0" smtClean="0"/>
              <a:t>B has a remainder</a:t>
            </a:r>
          </a:p>
          <a:p>
            <a:pPr lvl="1"/>
            <a:r>
              <a:rPr lang="en-US" dirty="0" smtClean="0"/>
              <a:t>O has nothing</a:t>
            </a:r>
            <a:endParaRPr lang="en-US" dirty="0"/>
          </a:p>
        </p:txBody>
      </p:sp>
    </p:spTree>
    <p:extLst>
      <p:ext uri="{BB962C8B-B14F-4D97-AF65-F5344CB8AC3E}">
        <p14:creationId xmlns:p14="http://schemas.microsoft.com/office/powerpoint/2010/main" val="200426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Estate Structure</a:t>
            </a:r>
            <a:endParaRPr lang="en-US" dirty="0"/>
          </a:p>
        </p:txBody>
      </p:sp>
      <p:sp>
        <p:nvSpPr>
          <p:cNvPr id="3" name="Content Placeholder 2"/>
          <p:cNvSpPr>
            <a:spLocks noGrp="1"/>
          </p:cNvSpPr>
          <p:nvPr>
            <p:ph sz="half" idx="1"/>
          </p:nvPr>
        </p:nvSpPr>
        <p:spPr/>
        <p:txBody>
          <a:bodyPr/>
          <a:lstStyle/>
          <a:p>
            <a:r>
              <a:rPr lang="en-US" dirty="0"/>
              <a:t>Words of Purchase </a:t>
            </a:r>
          </a:p>
          <a:p>
            <a:pPr lvl="1"/>
            <a:r>
              <a:rPr lang="en-US" dirty="0"/>
              <a:t>Identify the Grantee</a:t>
            </a:r>
          </a:p>
          <a:p>
            <a:pPr lvl="1"/>
            <a:r>
              <a:rPr lang="en-US" dirty="0"/>
              <a:t>“To A”</a:t>
            </a:r>
          </a:p>
          <a:p>
            <a:r>
              <a:rPr lang="en-US" dirty="0"/>
              <a:t>Words of Limitation</a:t>
            </a:r>
          </a:p>
          <a:p>
            <a:pPr lvl="1"/>
            <a:r>
              <a:rPr lang="en-US" dirty="0"/>
              <a:t>Identify the Type of Estate</a:t>
            </a:r>
          </a:p>
          <a:p>
            <a:pPr lvl="1"/>
            <a:r>
              <a:rPr lang="en-US" dirty="0" smtClean="0"/>
              <a:t>“for life”</a:t>
            </a:r>
            <a:endParaRPr lang="en-US" dirty="0"/>
          </a:p>
          <a:p>
            <a:endParaRPr lang="en-US" dirty="0"/>
          </a:p>
        </p:txBody>
      </p:sp>
      <p:pic>
        <p:nvPicPr>
          <p:cNvPr id="5" name="Content Placeholder 2"/>
          <p:cNvPicPr>
            <a:picLocks noGrp="1" noChangeAspect="1"/>
          </p:cNvPicPr>
          <p:nvPr>
            <p:ph sz="half" idx="2"/>
          </p:nvPr>
        </p:nvPicPr>
        <p:blipFill>
          <a:blip r:embed="rId2"/>
          <a:stretch>
            <a:fillRect/>
          </a:stretch>
        </p:blipFill>
        <p:spPr>
          <a:xfrm>
            <a:off x="7092653" y="2560638"/>
            <a:ext cx="2896194" cy="3309937"/>
          </a:xfrm>
          <a:prstGeom prst="rect">
            <a:avLst/>
          </a:prstGeom>
        </p:spPr>
      </p:pic>
    </p:spTree>
    <p:extLst>
      <p:ext uri="{BB962C8B-B14F-4D97-AF65-F5344CB8AC3E}">
        <p14:creationId xmlns:p14="http://schemas.microsoft.com/office/powerpoint/2010/main" val="12512380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Types of Life Estates</a:t>
            </a:r>
            <a:endParaRPr lang="en-US" dirty="0"/>
          </a:p>
        </p:txBody>
      </p:sp>
      <p:sp>
        <p:nvSpPr>
          <p:cNvPr id="3" name="Content Placeholder 2"/>
          <p:cNvSpPr>
            <a:spLocks noGrp="1"/>
          </p:cNvSpPr>
          <p:nvPr>
            <p:ph sz="half" idx="1"/>
          </p:nvPr>
        </p:nvSpPr>
        <p:spPr>
          <a:xfrm>
            <a:off x="1298448" y="2560320"/>
            <a:ext cx="1483941" cy="3310128"/>
          </a:xfrm>
        </p:spPr>
        <p:txBody>
          <a:bodyPr/>
          <a:lstStyle/>
          <a:p>
            <a:r>
              <a:rPr lang="en-US" dirty="0" smtClean="0"/>
              <a:t>Life Estate</a:t>
            </a:r>
            <a:endParaRPr lang="en-US" dirty="0"/>
          </a:p>
        </p:txBody>
      </p:sp>
      <p:sp>
        <p:nvSpPr>
          <p:cNvPr id="4" name="Content Placeholder 3"/>
          <p:cNvSpPr>
            <a:spLocks noGrp="1"/>
          </p:cNvSpPr>
          <p:nvPr>
            <p:ph sz="half" idx="2"/>
          </p:nvPr>
        </p:nvSpPr>
        <p:spPr>
          <a:xfrm>
            <a:off x="6573230" y="2560320"/>
            <a:ext cx="4718304" cy="3310128"/>
          </a:xfrm>
        </p:spPr>
        <p:txBody>
          <a:bodyPr/>
          <a:lstStyle/>
          <a:p>
            <a:r>
              <a:rPr lang="en-US" dirty="0" smtClean="0"/>
              <a:t>Life Estate </a:t>
            </a:r>
            <a:r>
              <a:rPr lang="en-US" dirty="0" err="1" smtClean="0"/>
              <a:t>Pur</a:t>
            </a:r>
            <a:r>
              <a:rPr lang="en-US" dirty="0" smtClean="0"/>
              <a:t> </a:t>
            </a:r>
            <a:r>
              <a:rPr lang="en-US" dirty="0" err="1" smtClean="0"/>
              <a:t>Autre</a:t>
            </a:r>
            <a:r>
              <a:rPr lang="en-US" dirty="0" smtClean="0"/>
              <a:t> Vie</a:t>
            </a:r>
            <a:endParaRPr lang="en-US" dirty="0"/>
          </a:p>
        </p:txBody>
      </p:sp>
      <p:pic>
        <p:nvPicPr>
          <p:cNvPr id="5" name="Picture 4"/>
          <p:cNvPicPr>
            <a:picLocks noChangeAspect="1"/>
          </p:cNvPicPr>
          <p:nvPr/>
        </p:nvPicPr>
        <p:blipFill>
          <a:blip r:embed="rId2"/>
          <a:stretch>
            <a:fillRect/>
          </a:stretch>
        </p:blipFill>
        <p:spPr>
          <a:xfrm>
            <a:off x="7179128" y="3062151"/>
            <a:ext cx="2667000" cy="2667000"/>
          </a:xfrm>
          <a:prstGeom prst="rect">
            <a:avLst/>
          </a:prstGeom>
        </p:spPr>
      </p:pic>
      <p:pic>
        <p:nvPicPr>
          <p:cNvPr id="6" name="Picture 5"/>
          <p:cNvPicPr>
            <a:picLocks noChangeAspect="1"/>
          </p:cNvPicPr>
          <p:nvPr/>
        </p:nvPicPr>
        <p:blipFill>
          <a:blip r:embed="rId3"/>
          <a:stretch>
            <a:fillRect/>
          </a:stretch>
        </p:blipFill>
        <p:spPr>
          <a:xfrm>
            <a:off x="2651760" y="2560319"/>
            <a:ext cx="2952206" cy="3705019"/>
          </a:xfrm>
          <a:prstGeom prst="rect">
            <a:avLst/>
          </a:prstGeom>
        </p:spPr>
      </p:pic>
    </p:spTree>
    <p:extLst>
      <p:ext uri="{BB962C8B-B14F-4D97-AF65-F5344CB8AC3E}">
        <p14:creationId xmlns:p14="http://schemas.microsoft.com/office/powerpoint/2010/main" val="4092242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smtClean="0"/>
              <a:t>White v. Brown</a:t>
            </a:r>
            <a:endParaRPr lang="en-US" sz="3600" dirty="0"/>
          </a:p>
        </p:txBody>
      </p:sp>
      <p:sp>
        <p:nvSpPr>
          <p:cNvPr id="6" name="Text Placeholder 5"/>
          <p:cNvSpPr>
            <a:spLocks noGrp="1"/>
          </p:cNvSpPr>
          <p:nvPr>
            <p:ph type="body" sz="half" idx="2"/>
          </p:nvPr>
        </p:nvSpPr>
        <p:spPr/>
        <p:txBody>
          <a:bodyPr>
            <a:normAutofit/>
          </a:bodyPr>
          <a:lstStyle/>
          <a:p>
            <a:r>
              <a:rPr lang="en-US" sz="2800" dirty="0" smtClean="0"/>
              <a:t>(Tennessee 1977) </a:t>
            </a:r>
          </a:p>
          <a:p>
            <a:r>
              <a:rPr lang="en-US" sz="2800" dirty="0" smtClean="0"/>
              <a:t>p. 317/323</a:t>
            </a:r>
          </a:p>
        </p:txBody>
      </p:sp>
      <p:pic>
        <p:nvPicPr>
          <p:cNvPr id="8" name="Content Placeholder 7"/>
          <p:cNvPicPr>
            <a:picLocks noGrp="1" noChangeAspect="1"/>
          </p:cNvPicPr>
          <p:nvPr>
            <p:ph idx="1"/>
          </p:nvPr>
        </p:nvPicPr>
        <p:blipFill>
          <a:blip r:embed="rId2"/>
          <a:stretch>
            <a:fillRect/>
          </a:stretch>
        </p:blipFill>
        <p:spPr>
          <a:xfrm>
            <a:off x="6959067" y="817091"/>
            <a:ext cx="3986437" cy="5301961"/>
          </a:xfrm>
          <a:prstGeom prst="rect">
            <a:avLst/>
          </a:prstGeom>
        </p:spPr>
      </p:pic>
    </p:spTree>
    <p:extLst>
      <p:ext uri="{BB962C8B-B14F-4D97-AF65-F5344CB8AC3E}">
        <p14:creationId xmlns:p14="http://schemas.microsoft.com/office/powerpoint/2010/main" val="25002386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1147482" y="1544451"/>
            <a:ext cx="9601200" cy="3317875"/>
          </a:xfrm>
        </p:spPr>
        <p:txBody>
          <a:bodyPr/>
          <a:lstStyle/>
          <a:p>
            <a:pPr marL="0" indent="0">
              <a:buNone/>
            </a:pPr>
            <a:r>
              <a:rPr lang="en-US" sz="3200" dirty="0" smtClean="0"/>
              <a:t>I, Jessie </a:t>
            </a:r>
            <a:r>
              <a:rPr lang="en-US" sz="3200" dirty="0" err="1" smtClean="0"/>
              <a:t>Lide</a:t>
            </a:r>
            <a:r>
              <a:rPr lang="en-US" sz="3200" dirty="0" smtClean="0"/>
              <a:t>, being in sound mind declare this to be my last will and testament. I appoint my niece Sandra White Perry to be the executrix of my estate. I wish Evelyn White to have my home and to live in and not to be sold. </a:t>
            </a:r>
          </a:p>
          <a:p>
            <a:pPr marL="0" indent="0">
              <a:buNone/>
            </a:pPr>
            <a:r>
              <a:rPr lang="en-US" sz="3200" dirty="0" smtClean="0"/>
              <a:t>I also leave my personal property to Sandra White Perry. My house is not to be sold.</a:t>
            </a:r>
          </a:p>
          <a:p>
            <a:endParaRPr lang="en-US" dirty="0"/>
          </a:p>
          <a:p>
            <a:endParaRPr lang="en-US" dirty="0"/>
          </a:p>
        </p:txBody>
      </p:sp>
    </p:spTree>
    <p:extLst>
      <p:ext uri="{BB962C8B-B14F-4D97-AF65-F5344CB8AC3E}">
        <p14:creationId xmlns:p14="http://schemas.microsoft.com/office/powerpoint/2010/main" val="4480049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Gift Giving</a:t>
            </a:r>
            <a:endParaRPr lang="en-US" dirty="0"/>
          </a:p>
        </p:txBody>
      </p:sp>
      <p:sp>
        <p:nvSpPr>
          <p:cNvPr id="6" name="Content Placeholder 5"/>
          <p:cNvSpPr>
            <a:spLocks noGrp="1"/>
          </p:cNvSpPr>
          <p:nvPr>
            <p:ph sz="half" idx="1"/>
          </p:nvPr>
        </p:nvSpPr>
        <p:spPr/>
        <p:txBody>
          <a:bodyPr>
            <a:normAutofit/>
          </a:bodyPr>
          <a:lstStyle/>
          <a:p>
            <a:r>
              <a:rPr lang="en-US" sz="4000" dirty="0" smtClean="0"/>
              <a:t>Donative Intent</a:t>
            </a:r>
          </a:p>
          <a:p>
            <a:r>
              <a:rPr lang="en-US" sz="4000" dirty="0" smtClean="0"/>
              <a:t>Delivery</a:t>
            </a:r>
          </a:p>
          <a:p>
            <a:r>
              <a:rPr lang="en-US" sz="4000" dirty="0" smtClean="0"/>
              <a:t>Acceptance</a:t>
            </a:r>
            <a:endParaRPr lang="en-US" sz="4000" dirty="0"/>
          </a:p>
        </p:txBody>
      </p:sp>
      <p:pic>
        <p:nvPicPr>
          <p:cNvPr id="8" name="Content Placeholder 7"/>
          <p:cNvPicPr>
            <a:picLocks noGrp="1" noChangeAspect="1"/>
          </p:cNvPicPr>
          <p:nvPr>
            <p:ph sz="half" idx="2"/>
          </p:nvPr>
        </p:nvPicPr>
        <p:blipFill>
          <a:blip r:embed="rId2"/>
          <a:stretch>
            <a:fillRect/>
          </a:stretch>
        </p:blipFill>
        <p:spPr>
          <a:xfrm>
            <a:off x="6324725" y="2620544"/>
            <a:ext cx="4571873" cy="3189679"/>
          </a:xfrm>
          <a:prstGeom prst="rect">
            <a:avLst/>
          </a:prstGeom>
        </p:spPr>
      </p:pic>
    </p:spTree>
    <p:extLst>
      <p:ext uri="{BB962C8B-B14F-4D97-AF65-F5344CB8AC3E}">
        <p14:creationId xmlns:p14="http://schemas.microsoft.com/office/powerpoint/2010/main" val="176815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a:t>
            </a:r>
            <a:endParaRPr lang="en-US" dirty="0"/>
          </a:p>
        </p:txBody>
      </p:sp>
      <p:sp>
        <p:nvSpPr>
          <p:cNvPr id="3" name="Content Placeholder 2"/>
          <p:cNvSpPr>
            <a:spLocks noGrp="1"/>
          </p:cNvSpPr>
          <p:nvPr>
            <p:ph sz="half" idx="1"/>
          </p:nvPr>
        </p:nvSpPr>
        <p:spPr/>
        <p:txBody>
          <a:bodyPr>
            <a:normAutofit/>
          </a:bodyPr>
          <a:lstStyle/>
          <a:p>
            <a:r>
              <a:rPr lang="en-US" sz="4400" dirty="0" smtClean="0"/>
              <a:t>Actual</a:t>
            </a:r>
          </a:p>
          <a:p>
            <a:r>
              <a:rPr lang="en-US" sz="4400" dirty="0" smtClean="0"/>
              <a:t>Constructive</a:t>
            </a:r>
          </a:p>
          <a:p>
            <a:r>
              <a:rPr lang="en-US" sz="4400" dirty="0" smtClean="0"/>
              <a:t>Symbolic</a:t>
            </a:r>
            <a:endParaRPr lang="en-US" sz="4400" dirty="0"/>
          </a:p>
        </p:txBody>
      </p:sp>
      <p:pic>
        <p:nvPicPr>
          <p:cNvPr id="6" name="Content Placeholder 5"/>
          <p:cNvPicPr>
            <a:picLocks noGrp="1" noChangeAspect="1"/>
          </p:cNvPicPr>
          <p:nvPr>
            <p:ph sz="half" idx="2"/>
          </p:nvPr>
        </p:nvPicPr>
        <p:blipFill>
          <a:blip r:embed="rId2"/>
          <a:stretch>
            <a:fillRect/>
          </a:stretch>
        </p:blipFill>
        <p:spPr>
          <a:xfrm>
            <a:off x="6364287" y="2691606"/>
            <a:ext cx="4352925" cy="3048000"/>
          </a:xfrm>
          <a:prstGeom prst="rect">
            <a:avLst/>
          </a:prstGeom>
        </p:spPr>
      </p:pic>
    </p:spTree>
    <p:extLst>
      <p:ext uri="{BB962C8B-B14F-4D97-AF65-F5344CB8AC3E}">
        <p14:creationId xmlns:p14="http://schemas.microsoft.com/office/powerpoint/2010/main" val="39891424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 Coin Example</a:t>
            </a:r>
            <a:endParaRPr lang="en-US" dirty="0"/>
          </a:p>
        </p:txBody>
      </p:sp>
      <p:sp>
        <p:nvSpPr>
          <p:cNvPr id="3" name="Content Placeholder 2"/>
          <p:cNvSpPr>
            <a:spLocks noGrp="1"/>
          </p:cNvSpPr>
          <p:nvPr>
            <p:ph sz="half" idx="1"/>
          </p:nvPr>
        </p:nvSpPr>
        <p:spPr>
          <a:xfrm>
            <a:off x="1298448" y="2560320"/>
            <a:ext cx="5007102" cy="3669030"/>
          </a:xfrm>
        </p:spPr>
        <p:txBody>
          <a:bodyPr>
            <a:normAutofit lnSpcReduction="10000"/>
          </a:bodyPr>
          <a:lstStyle/>
          <a:p>
            <a:r>
              <a:rPr lang="en-US" dirty="0" smtClean="0"/>
              <a:t>Father leaves a gold coin on his minor daughter’s desk in her room. Gift?</a:t>
            </a:r>
          </a:p>
          <a:p>
            <a:r>
              <a:rPr lang="en-US" dirty="0" smtClean="0"/>
              <a:t>Suppose he does it every year on her birthday. Gift?</a:t>
            </a:r>
          </a:p>
          <a:p>
            <a:r>
              <a:rPr lang="en-US" dirty="0" smtClean="0"/>
              <a:t>Suppose father visits his adult daughter in her own home, a coin slips out of his pocket. Daughter calls next day to say she found his coin. He says “Keep It.” Gift?</a:t>
            </a:r>
            <a:endParaRPr lang="en-US" dirty="0"/>
          </a:p>
        </p:txBody>
      </p:sp>
      <p:pic>
        <p:nvPicPr>
          <p:cNvPr id="5" name="Content Placeholder 4"/>
          <p:cNvPicPr>
            <a:picLocks noGrp="1" noChangeAspect="1"/>
          </p:cNvPicPr>
          <p:nvPr>
            <p:ph sz="half" idx="2"/>
          </p:nvPr>
        </p:nvPicPr>
        <p:blipFill>
          <a:blip r:embed="rId2"/>
          <a:stretch>
            <a:fillRect/>
          </a:stretch>
        </p:blipFill>
        <p:spPr>
          <a:xfrm>
            <a:off x="6885781" y="2560638"/>
            <a:ext cx="3309937" cy="3309937"/>
          </a:xfrm>
          <a:prstGeom prst="rect">
            <a:avLst/>
          </a:prstGeom>
        </p:spPr>
      </p:pic>
    </p:spTree>
    <p:extLst>
      <p:ext uri="{BB962C8B-B14F-4D97-AF65-F5344CB8AC3E}">
        <p14:creationId xmlns:p14="http://schemas.microsoft.com/office/powerpoint/2010/main" val="112723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Gifts</a:t>
            </a:r>
            <a:endParaRPr lang="en-US" dirty="0"/>
          </a:p>
        </p:txBody>
      </p:sp>
      <p:sp>
        <p:nvSpPr>
          <p:cNvPr id="3" name="Content Placeholder 2"/>
          <p:cNvSpPr>
            <a:spLocks noGrp="1"/>
          </p:cNvSpPr>
          <p:nvPr>
            <p:ph sz="half" idx="1"/>
          </p:nvPr>
        </p:nvSpPr>
        <p:spPr/>
        <p:txBody>
          <a:bodyPr>
            <a:normAutofit/>
          </a:bodyPr>
          <a:lstStyle/>
          <a:p>
            <a:r>
              <a:rPr lang="en-US" sz="3200" dirty="0" smtClean="0"/>
              <a:t>Inter </a:t>
            </a:r>
            <a:r>
              <a:rPr lang="en-US" sz="3200" dirty="0" err="1" smtClean="0"/>
              <a:t>Vivos</a:t>
            </a:r>
            <a:endParaRPr lang="en-US" sz="3200" dirty="0" smtClean="0"/>
          </a:p>
          <a:p>
            <a:r>
              <a:rPr lang="en-US" sz="3200" dirty="0" smtClean="0"/>
              <a:t>Causa Mortis</a:t>
            </a:r>
          </a:p>
          <a:p>
            <a:r>
              <a:rPr lang="en-US" sz="3200" dirty="0" smtClean="0"/>
              <a:t>Testamentary</a:t>
            </a:r>
            <a:endParaRPr lang="en-US" sz="3200" dirty="0"/>
          </a:p>
        </p:txBody>
      </p:sp>
      <p:pic>
        <p:nvPicPr>
          <p:cNvPr id="5" name="Content Placeholder 4"/>
          <p:cNvPicPr>
            <a:picLocks noGrp="1" noChangeAspect="1"/>
          </p:cNvPicPr>
          <p:nvPr>
            <p:ph sz="half" idx="2"/>
          </p:nvPr>
        </p:nvPicPr>
        <p:blipFill>
          <a:blip r:embed="rId2"/>
          <a:stretch>
            <a:fillRect/>
          </a:stretch>
        </p:blipFill>
        <p:spPr>
          <a:xfrm>
            <a:off x="6096000" y="2611372"/>
            <a:ext cx="4092303" cy="3259076"/>
          </a:xfrm>
          <a:prstGeom prst="rect">
            <a:avLst/>
          </a:prstGeom>
        </p:spPr>
      </p:pic>
    </p:spTree>
    <p:extLst>
      <p:ext uri="{BB962C8B-B14F-4D97-AF65-F5344CB8AC3E}">
        <p14:creationId xmlns:p14="http://schemas.microsoft.com/office/powerpoint/2010/main" val="37616058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err="1" smtClean="0">
                <a:solidFill>
                  <a:schemeClr val="accent2"/>
                </a:solidFill>
              </a:rPr>
              <a:t>Gruen</a:t>
            </a:r>
            <a:r>
              <a:rPr lang="en-US" sz="3600" dirty="0" smtClean="0">
                <a:solidFill>
                  <a:schemeClr val="accent2"/>
                </a:solidFill>
              </a:rPr>
              <a:t> v. </a:t>
            </a:r>
            <a:r>
              <a:rPr lang="en-US" sz="3600" dirty="0" err="1" smtClean="0">
                <a:solidFill>
                  <a:schemeClr val="accent2"/>
                </a:solidFill>
              </a:rPr>
              <a:t>Gruen</a:t>
            </a:r>
            <a:endParaRPr lang="en-US" sz="3600" dirty="0">
              <a:solidFill>
                <a:schemeClr val="accent2"/>
              </a:solidFill>
            </a:endParaRPr>
          </a:p>
        </p:txBody>
      </p:sp>
      <p:pic>
        <p:nvPicPr>
          <p:cNvPr id="8" name="Content Placeholder 7"/>
          <p:cNvPicPr>
            <a:picLocks noGrp="1" noChangeAspect="1"/>
          </p:cNvPicPr>
          <p:nvPr>
            <p:ph idx="1"/>
          </p:nvPr>
        </p:nvPicPr>
        <p:blipFill>
          <a:blip r:embed="rId2"/>
          <a:stretch>
            <a:fillRect/>
          </a:stretch>
        </p:blipFill>
        <p:spPr>
          <a:xfrm>
            <a:off x="5716672" y="982663"/>
            <a:ext cx="4873457" cy="4892675"/>
          </a:xfrm>
          <a:prstGeom prst="rect">
            <a:avLst/>
          </a:prstGeom>
        </p:spPr>
      </p:pic>
      <p:sp>
        <p:nvSpPr>
          <p:cNvPr id="7" name="Text Placeholder 6"/>
          <p:cNvSpPr>
            <a:spLocks noGrp="1"/>
          </p:cNvSpPr>
          <p:nvPr>
            <p:ph type="body" sz="half" idx="2"/>
          </p:nvPr>
        </p:nvSpPr>
        <p:spPr/>
        <p:txBody>
          <a:bodyPr>
            <a:normAutofit/>
          </a:bodyPr>
          <a:lstStyle/>
          <a:p>
            <a:r>
              <a:rPr lang="en-US" sz="2400" dirty="0" smtClean="0"/>
              <a:t>New York 1986</a:t>
            </a:r>
          </a:p>
          <a:p>
            <a:r>
              <a:rPr lang="en-US" sz="2400" dirty="0" smtClean="0"/>
              <a:t>p. 209/213</a:t>
            </a:r>
            <a:endParaRPr lang="en-US" sz="2400" dirty="0"/>
          </a:p>
        </p:txBody>
      </p:sp>
    </p:spTree>
    <p:extLst>
      <p:ext uri="{BB962C8B-B14F-4D97-AF65-F5344CB8AC3E}">
        <p14:creationId xmlns:p14="http://schemas.microsoft.com/office/powerpoint/2010/main" val="420529377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docProps/app.xml><?xml version="1.0" encoding="utf-8"?>
<Properties xmlns="http://schemas.openxmlformats.org/officeDocument/2006/extended-properties" xmlns:vt="http://schemas.openxmlformats.org/officeDocument/2006/docPropsVTypes">
  <Template>Organic</Template>
  <TotalTime>382</TotalTime>
  <Words>1243</Words>
  <Application>Microsoft Office PowerPoint</Application>
  <PresentationFormat>Widescreen</PresentationFormat>
  <Paragraphs>180</Paragraphs>
  <Slides>49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Aharoni</vt:lpstr>
      <vt:lpstr>Arial</vt:lpstr>
      <vt:lpstr>Garamond</vt:lpstr>
      <vt:lpstr>Wingdings</vt:lpstr>
      <vt:lpstr>Organic</vt:lpstr>
      <vt:lpstr>Property</vt:lpstr>
      <vt:lpstr>Survey Feedback</vt:lpstr>
      <vt:lpstr>Selected Quotes</vt:lpstr>
      <vt:lpstr>GIFTS</vt:lpstr>
      <vt:lpstr>Gift Giving</vt:lpstr>
      <vt:lpstr>Delivery </vt:lpstr>
      <vt:lpstr>Gold Coin Example</vt:lpstr>
      <vt:lpstr>Types of Gifts</vt:lpstr>
      <vt:lpstr>Gruen v. Gruen</vt:lpstr>
      <vt:lpstr>PowerPoint Presentation</vt:lpstr>
      <vt:lpstr>Gift Giving</vt:lpstr>
      <vt:lpstr>Gruen Case: Donative Intent</vt:lpstr>
      <vt:lpstr>Gruen Case: Delivery</vt:lpstr>
      <vt:lpstr>Gruen Case: Acceptance</vt:lpstr>
      <vt:lpstr>Gold Watch Example</vt:lpstr>
      <vt:lpstr>Two Additional rules for Delivery</vt:lpstr>
      <vt:lpstr>Ferrari Example</vt:lpstr>
      <vt:lpstr>Tyleana calls Martha over to her locker and shows Martha her Babe Ruth Rookie Card. Tyleana tells Martha, “I want you to give this card to Andy.” Martha takes the card, tracks Andy down, and hands it to him. Gift?</vt:lpstr>
      <vt:lpstr>Gift?</vt:lpstr>
      <vt:lpstr>PowerPoint Presentation</vt:lpstr>
      <vt:lpstr>Albinger v. Harris</vt:lpstr>
      <vt:lpstr>PowerPoint Presentation</vt:lpstr>
      <vt:lpstr>Gift Giving</vt:lpstr>
      <vt:lpstr>Albinger Case: Gender Bias?</vt:lpstr>
      <vt:lpstr>Local News</vt:lpstr>
      <vt:lpstr>New York Law</vt:lpstr>
      <vt:lpstr>Brind v. International Trust</vt:lpstr>
      <vt:lpstr>PowerPoint Presentation</vt:lpstr>
      <vt:lpstr>Gifts Causa Mortis</vt:lpstr>
      <vt:lpstr>PowerPoint Presentation</vt:lpstr>
      <vt:lpstr>Estates in Land</vt:lpstr>
      <vt:lpstr>Vocabulary and Concepts</vt:lpstr>
      <vt:lpstr>History!</vt:lpstr>
      <vt:lpstr>Call the Banners!</vt:lpstr>
      <vt:lpstr>PowerPoint Presentation</vt:lpstr>
      <vt:lpstr>Freehold Estates</vt:lpstr>
      <vt:lpstr>Transfer Methods</vt:lpstr>
      <vt:lpstr>Fee Simple Absolute</vt:lpstr>
      <vt:lpstr>Fee Simple Absolute Structure</vt:lpstr>
      <vt:lpstr>Cole v. Steinlauf</vt:lpstr>
      <vt:lpstr>Cole</vt:lpstr>
      <vt:lpstr>PowerPoint Presentation</vt:lpstr>
      <vt:lpstr>Cole Case:</vt:lpstr>
      <vt:lpstr>nemo dat quod non habet </vt:lpstr>
      <vt:lpstr>Life Estate</vt:lpstr>
      <vt:lpstr>Life Estate Structure</vt:lpstr>
      <vt:lpstr>Two Types of Life Estates</vt:lpstr>
      <vt:lpstr>White v. Brown</vt:lpstr>
      <vt:lpstr>PowerPoint Presentation</vt:lpstr>
    </vt:vector>
  </TitlesOfParts>
  <Company>University at Buffalo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Property</dc:title>
  <dc:creator>Owley Lippmann, Jessica</dc:creator>
  <cp:lastModifiedBy>Owley Lippmann, Jessica</cp:lastModifiedBy>
  <cp:revision>21</cp:revision>
  <dcterms:created xsi:type="dcterms:W3CDTF">2016-02-22T21:41:45Z</dcterms:created>
  <dcterms:modified xsi:type="dcterms:W3CDTF">2016-03-02T17:49:49Z</dcterms:modified>
</cp:coreProperties>
</file>