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7" r:id="rId12"/>
    <p:sldId id="280" r:id="rId13"/>
    <p:sldId id="266" r:id="rId14"/>
    <p:sldId id="281" r:id="rId15"/>
    <p:sldId id="282" r:id="rId16"/>
    <p:sldId id="268" r:id="rId17"/>
    <p:sldId id="269" r:id="rId18"/>
    <p:sldId id="270" r:id="rId19"/>
    <p:sldId id="271" r:id="rId20"/>
    <p:sldId id="283" r:id="rId21"/>
    <p:sldId id="284" r:id="rId22"/>
    <p:sldId id="285" r:id="rId23"/>
    <p:sldId id="286" r:id="rId24"/>
    <p:sldId id="287" r:id="rId25"/>
    <p:sldId id="28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3/28/2016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3/28/2016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Property</a:t>
            </a:r>
            <a:endParaRPr lang="en-US" dirty="0"/>
          </a:p>
        </p:txBody>
      </p:sp>
      <p:sp>
        <p:nvSpPr>
          <p:cNvPr id="3" name="Subtitle 2"/>
          <p:cNvSpPr>
            <a:spLocks noGrp="1"/>
          </p:cNvSpPr>
          <p:nvPr>
            <p:ph type="subTitle" idx="1"/>
          </p:nvPr>
        </p:nvSpPr>
        <p:spPr/>
        <p:txBody>
          <a:bodyPr/>
          <a:lstStyle/>
          <a:p>
            <a:r>
              <a:rPr lang="en-US" dirty="0" smtClean="0"/>
              <a:t>Class #13</a:t>
            </a:r>
          </a:p>
          <a:p>
            <a:r>
              <a:rPr lang="en-US" dirty="0" smtClean="0"/>
              <a:t>March 28, 2016</a:t>
            </a:r>
            <a:endParaRPr lang="en-US" dirty="0"/>
          </a:p>
        </p:txBody>
      </p:sp>
    </p:spTree>
    <p:extLst>
      <p:ext uri="{BB962C8B-B14F-4D97-AF65-F5344CB8AC3E}">
        <p14:creationId xmlns:p14="http://schemas.microsoft.com/office/powerpoint/2010/main" val="1676078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Ending the Tenancy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37917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Surrender</a:t>
            </a:r>
            <a:endParaRPr lang="en-US" dirty="0"/>
          </a:p>
        </p:txBody>
      </p:sp>
      <p:pic>
        <p:nvPicPr>
          <p:cNvPr id="5" name="Picture 4"/>
          <p:cNvPicPr>
            <a:picLocks noChangeAspect="1"/>
          </p:cNvPicPr>
          <p:nvPr/>
        </p:nvPicPr>
        <p:blipFill>
          <a:blip r:embed="rId2"/>
          <a:stretch>
            <a:fillRect/>
          </a:stretch>
        </p:blipFill>
        <p:spPr>
          <a:xfrm>
            <a:off x="3024321" y="2599291"/>
            <a:ext cx="6143357" cy="3243692"/>
          </a:xfrm>
          <a:prstGeom prst="rect">
            <a:avLst/>
          </a:prstGeom>
        </p:spPr>
      </p:pic>
    </p:spTree>
    <p:extLst>
      <p:ext uri="{BB962C8B-B14F-4D97-AF65-F5344CB8AC3E}">
        <p14:creationId xmlns:p14="http://schemas.microsoft.com/office/powerpoint/2010/main" val="1082908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Abandonment (from the Restatement)</a:t>
            </a:r>
            <a:endParaRPr lang="en-US" dirty="0"/>
          </a:p>
        </p:txBody>
      </p:sp>
      <p:sp>
        <p:nvSpPr>
          <p:cNvPr id="4" name="Content Placeholder 3"/>
          <p:cNvSpPr>
            <a:spLocks noGrp="1"/>
          </p:cNvSpPr>
          <p:nvPr>
            <p:ph idx="1"/>
          </p:nvPr>
        </p:nvSpPr>
        <p:spPr/>
        <p:txBody>
          <a:bodyPr>
            <a:normAutofit/>
          </a:bodyPr>
          <a:lstStyle/>
          <a:p>
            <a:r>
              <a:rPr lang="en-US" sz="3600" dirty="0" smtClean="0"/>
              <a:t>An abandonment of the leased property by the tenant occurs when he vacates the leased property without justification and without any present intention of returning and he defaults in the payment of the rent.</a:t>
            </a:r>
            <a:endParaRPr lang="en-US" sz="3600" dirty="0"/>
          </a:p>
        </p:txBody>
      </p:sp>
    </p:spTree>
    <p:extLst>
      <p:ext uri="{BB962C8B-B14F-4D97-AF65-F5344CB8AC3E}">
        <p14:creationId xmlns:p14="http://schemas.microsoft.com/office/powerpoint/2010/main" val="1294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err="1" smtClean="0"/>
              <a:t>Sommer</a:t>
            </a:r>
            <a:r>
              <a:rPr lang="en-US" sz="3600" dirty="0" smtClean="0"/>
              <a:t> v. </a:t>
            </a:r>
            <a:r>
              <a:rPr lang="en-US" sz="3600" dirty="0" err="1" smtClean="0"/>
              <a:t>Kridel</a:t>
            </a:r>
            <a:endParaRPr lang="en-US" sz="3600" dirty="0"/>
          </a:p>
        </p:txBody>
      </p:sp>
      <p:pic>
        <p:nvPicPr>
          <p:cNvPr id="9" name="Picture Placeholder 8"/>
          <p:cNvPicPr>
            <a:picLocks noGrp="1" noChangeAspect="1"/>
          </p:cNvPicPr>
          <p:nvPr>
            <p:ph type="pic" idx="1"/>
          </p:nvPr>
        </p:nvPicPr>
        <p:blipFill>
          <a:blip r:embed="rId2"/>
          <a:srcRect l="7321" r="7321"/>
          <a:stretch>
            <a:fillRect/>
          </a:stretch>
        </p:blipFill>
        <p:spPr>
          <a:prstGeom prst="rect">
            <a:avLst/>
          </a:prstGeom>
        </p:spPr>
      </p:pic>
      <p:sp>
        <p:nvSpPr>
          <p:cNvPr id="5" name="Text Placeholder 4"/>
          <p:cNvSpPr>
            <a:spLocks noGrp="1"/>
          </p:cNvSpPr>
          <p:nvPr>
            <p:ph type="body" sz="half" idx="2"/>
          </p:nvPr>
        </p:nvSpPr>
        <p:spPr/>
        <p:txBody>
          <a:bodyPr>
            <a:normAutofit/>
          </a:bodyPr>
          <a:lstStyle/>
          <a:p>
            <a:r>
              <a:rPr lang="en-US" sz="2800" dirty="0" smtClean="0"/>
              <a:t>New Jersey 1977</a:t>
            </a:r>
          </a:p>
          <a:p>
            <a:r>
              <a:rPr lang="en-US" sz="2800" dirty="0" smtClean="0"/>
              <a:t>p. 501</a:t>
            </a:r>
            <a:endParaRPr lang="en-US" sz="2800" dirty="0"/>
          </a:p>
        </p:txBody>
      </p:sp>
    </p:spTree>
    <p:extLst>
      <p:ext uri="{BB962C8B-B14F-4D97-AF65-F5344CB8AC3E}">
        <p14:creationId xmlns:p14="http://schemas.microsoft.com/office/powerpoint/2010/main" val="728156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85900" y="571500"/>
            <a:ext cx="9220200" cy="5715000"/>
          </a:xfrm>
          <a:prstGeom prst="rect">
            <a:avLst/>
          </a:prstGeom>
        </p:spPr>
      </p:pic>
    </p:spTree>
    <p:extLst>
      <p:ext uri="{BB962C8B-B14F-4D97-AF65-F5344CB8AC3E}">
        <p14:creationId xmlns:p14="http://schemas.microsoft.com/office/powerpoint/2010/main" val="252311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Surrender</a:t>
            </a:r>
            <a:endParaRPr lang="en-US" dirty="0"/>
          </a:p>
        </p:txBody>
      </p:sp>
      <p:pic>
        <p:nvPicPr>
          <p:cNvPr id="5" name="Picture 4"/>
          <p:cNvPicPr>
            <a:picLocks noChangeAspect="1"/>
          </p:cNvPicPr>
          <p:nvPr/>
        </p:nvPicPr>
        <p:blipFill>
          <a:blip r:embed="rId2"/>
          <a:stretch>
            <a:fillRect/>
          </a:stretch>
        </p:blipFill>
        <p:spPr>
          <a:xfrm>
            <a:off x="3024321" y="2599291"/>
            <a:ext cx="6143357" cy="3243692"/>
          </a:xfrm>
          <a:prstGeom prst="rect">
            <a:avLst/>
          </a:prstGeom>
        </p:spPr>
      </p:pic>
    </p:spTree>
    <p:extLst>
      <p:ext uri="{BB962C8B-B14F-4D97-AF65-F5344CB8AC3E}">
        <p14:creationId xmlns:p14="http://schemas.microsoft.com/office/powerpoint/2010/main" val="3677370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Kridel’s</a:t>
            </a:r>
            <a:r>
              <a:rPr lang="en-US" dirty="0" smtClean="0"/>
              <a:t> Letter</a:t>
            </a:r>
            <a:endParaRPr lang="en-US" dirty="0"/>
          </a:p>
        </p:txBody>
      </p:sp>
      <p:sp>
        <p:nvSpPr>
          <p:cNvPr id="6" name="Content Placeholder 5"/>
          <p:cNvSpPr>
            <a:spLocks noGrp="1"/>
          </p:cNvSpPr>
          <p:nvPr>
            <p:ph idx="1"/>
          </p:nvPr>
        </p:nvSpPr>
        <p:spPr/>
        <p:txBody>
          <a:bodyPr/>
          <a:lstStyle/>
          <a:p>
            <a:r>
              <a:rPr lang="en-US" dirty="0" smtClean="0"/>
              <a:t>….</a:t>
            </a:r>
            <a:br>
              <a:rPr lang="en-US" dirty="0" smtClean="0"/>
            </a:br>
            <a:r>
              <a:rPr lang="en-US" dirty="0" smtClean="0"/>
              <a:t>In view of the above, I cannot take possession of the apartment and am surrendering all rights to it. Never having received a key, I cannot return the same to you.</a:t>
            </a:r>
          </a:p>
          <a:p>
            <a:r>
              <a:rPr lang="en-US" dirty="0" smtClean="0"/>
              <a:t>I beg  your understanding and compassion in releasing me from the lease, and will of course, in consideration thereof, forfeit the 2 month’s rent already paid.</a:t>
            </a:r>
          </a:p>
          <a:p>
            <a:r>
              <a:rPr lang="en-US" dirty="0" smtClean="0"/>
              <a:t>Please notify me at your earliest convenience.</a:t>
            </a:r>
            <a:endParaRPr lang="en-US" dirty="0"/>
          </a:p>
        </p:txBody>
      </p:sp>
    </p:spTree>
    <p:extLst>
      <p:ext uri="{BB962C8B-B14F-4D97-AF65-F5344CB8AC3E}">
        <p14:creationId xmlns:p14="http://schemas.microsoft.com/office/powerpoint/2010/main" val="4030626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Abandonment</a:t>
            </a:r>
            <a:endParaRPr lang="en-US" dirty="0"/>
          </a:p>
        </p:txBody>
      </p:sp>
      <p:pic>
        <p:nvPicPr>
          <p:cNvPr id="10" name="Content Placeholder 9"/>
          <p:cNvPicPr>
            <a:picLocks noGrp="1" noChangeAspect="1"/>
          </p:cNvPicPr>
          <p:nvPr>
            <p:ph idx="1"/>
          </p:nvPr>
        </p:nvPicPr>
        <p:blipFill>
          <a:blip r:embed="rId2"/>
          <a:stretch>
            <a:fillRect/>
          </a:stretch>
        </p:blipFill>
        <p:spPr>
          <a:xfrm>
            <a:off x="2476500" y="2882900"/>
            <a:ext cx="7239000" cy="2667000"/>
          </a:xfrm>
          <a:prstGeom prst="rect">
            <a:avLst/>
          </a:prstGeom>
        </p:spPr>
      </p:pic>
    </p:spTree>
    <p:extLst>
      <p:ext uri="{BB962C8B-B14F-4D97-AF65-F5344CB8AC3E}">
        <p14:creationId xmlns:p14="http://schemas.microsoft.com/office/powerpoint/2010/main" val="4210252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584100"/>
            <a:ext cx="6241816" cy="1671331"/>
          </a:xfrm>
          <a:solidFill>
            <a:schemeClr val="accent3">
              <a:lumMod val="20000"/>
              <a:lumOff val="80000"/>
            </a:schemeClr>
          </a:solidFill>
        </p:spPr>
        <p:txBody>
          <a:bodyPr>
            <a:normAutofit fontScale="90000"/>
          </a:bodyPr>
          <a:lstStyle/>
          <a:p>
            <a:r>
              <a:rPr lang="en-US" dirty="0" smtClean="0"/>
              <a:t>Abandonment of the leased property by T occurs when he vacates the leased property w/o justification and w/o any present intention of returning and he defaults in payment of the rent</a:t>
            </a:r>
            <a:endParaRPr lang="en-US" dirty="0"/>
          </a:p>
        </p:txBody>
      </p:sp>
      <p:sp>
        <p:nvSpPr>
          <p:cNvPr id="4" name="Text Placeholder 3"/>
          <p:cNvSpPr>
            <a:spLocks noGrp="1"/>
          </p:cNvSpPr>
          <p:nvPr>
            <p:ph type="body" sz="half" idx="2"/>
          </p:nvPr>
        </p:nvSpPr>
        <p:spPr>
          <a:xfrm>
            <a:off x="1295399" y="3255432"/>
            <a:ext cx="6241816" cy="2561168"/>
          </a:xfrm>
        </p:spPr>
        <p:txBody>
          <a:bodyPr>
            <a:normAutofit lnSpcReduction="10000"/>
          </a:bodyPr>
          <a:lstStyle/>
          <a:p>
            <a:r>
              <a:rPr lang="en-US" sz="2400" b="1" dirty="0" smtClean="0">
                <a:solidFill>
                  <a:schemeClr val="accent2"/>
                </a:solidFill>
              </a:rPr>
              <a:t>Traditional LL Options</a:t>
            </a:r>
          </a:p>
          <a:p>
            <a:pPr marL="342900" indent="-342900">
              <a:buAutoNum type="arabicPeriod"/>
            </a:pPr>
            <a:r>
              <a:rPr lang="en-US" sz="2800" dirty="0" smtClean="0"/>
              <a:t>Sue for all the rent</a:t>
            </a:r>
          </a:p>
          <a:p>
            <a:pPr marL="342900" indent="-342900">
              <a:buAutoNum type="arabicPeriod"/>
            </a:pPr>
            <a:r>
              <a:rPr lang="en-US" sz="2800" dirty="0" smtClean="0"/>
              <a:t>Terminate the Lease</a:t>
            </a:r>
          </a:p>
          <a:p>
            <a:pPr marL="342900" indent="-342900">
              <a:buAutoNum type="arabicPeriod"/>
            </a:pPr>
            <a:r>
              <a:rPr lang="en-US" sz="2800" dirty="0" smtClean="0"/>
              <a:t>Mitigate Damages and then sue for remaining rent</a:t>
            </a:r>
            <a:endParaRPr lang="en-US" sz="2800" dirty="0"/>
          </a:p>
        </p:txBody>
      </p:sp>
      <p:sp>
        <p:nvSpPr>
          <p:cNvPr id="3" name="Picture Placeholder 2"/>
          <p:cNvSpPr>
            <a:spLocks noGrp="1"/>
          </p:cNvSpPr>
          <p:nvPr>
            <p:ph type="pic" idx="1"/>
          </p:nvPr>
        </p:nvSpPr>
        <p:spPr/>
      </p:sp>
    </p:spTree>
    <p:extLst>
      <p:ext uri="{BB962C8B-B14F-4D97-AF65-F5344CB8AC3E}">
        <p14:creationId xmlns:p14="http://schemas.microsoft.com/office/powerpoint/2010/main" val="153057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0005" y="982132"/>
            <a:ext cx="10315977" cy="1303867"/>
          </a:xfrm>
        </p:spPr>
        <p:txBody>
          <a:bodyPr>
            <a:noAutofit/>
          </a:bodyPr>
          <a:lstStyle/>
          <a:p>
            <a:r>
              <a:rPr lang="en-US" sz="3200" i="1" dirty="0"/>
              <a:t>Christian enters into a 2-year lease with Ian for a studio apartment in Christian’s 20-unit complex, agreeing to pay rent of $1,000/month. One year later Ian abandons the apartment. </a:t>
            </a:r>
            <a:endParaRPr lang="en-US" sz="3200" dirty="0">
              <a:solidFill>
                <a:schemeClr val="accent2"/>
              </a:solidFill>
            </a:endParaRPr>
          </a:p>
        </p:txBody>
      </p:sp>
      <p:sp>
        <p:nvSpPr>
          <p:cNvPr id="6" name="Content Placeholder 5"/>
          <p:cNvSpPr>
            <a:spLocks noGrp="1"/>
          </p:cNvSpPr>
          <p:nvPr>
            <p:ph idx="1"/>
          </p:nvPr>
        </p:nvSpPr>
        <p:spPr/>
        <p:txBody>
          <a:bodyPr>
            <a:normAutofit fontScale="92500"/>
          </a:bodyPr>
          <a:lstStyle/>
          <a:p>
            <a:r>
              <a:rPr lang="en-US" dirty="0" smtClean="0"/>
              <a:t>Christian places an ad in the local newspaper to rent vacant studio apartments. When Peter visits in response to the ad, Christian first shows Peter the other vacant studios, leaving </a:t>
            </a:r>
            <a:r>
              <a:rPr lang="en-US" dirty="0" err="1" smtClean="0"/>
              <a:t>Ian’sfor</a:t>
            </a:r>
            <a:r>
              <a:rPr lang="en-US" dirty="0" smtClean="0"/>
              <a:t> last. Is that okay?</a:t>
            </a:r>
          </a:p>
          <a:p>
            <a:r>
              <a:rPr lang="en-US" dirty="0" smtClean="0"/>
              <a:t>Christian puts a sign in the window of Ian’s unit. The sign is 2 feet tall and 3 feet wide and it reads “For rent. Call 851-7896.” No one comes to look at the unit.</a:t>
            </a:r>
          </a:p>
          <a:p>
            <a:r>
              <a:rPr lang="en-US" dirty="0" smtClean="0"/>
              <a:t>Christian hires a real estate broker to find tenants for all of his vacant apartments. The broker finds Ben who wants to rent Ian’s apartment, offering to pay $900/month. Christian refuses.</a:t>
            </a:r>
            <a:endParaRPr lang="en-US" dirty="0"/>
          </a:p>
        </p:txBody>
      </p:sp>
    </p:spTree>
    <p:extLst>
      <p:ext uri="{BB962C8B-B14F-4D97-AF65-F5344CB8AC3E}">
        <p14:creationId xmlns:p14="http://schemas.microsoft.com/office/powerpoint/2010/main" val="338194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5491764" cy="1303867"/>
          </a:xfrm>
        </p:spPr>
        <p:txBody>
          <a:bodyPr>
            <a:normAutofit fontScale="90000"/>
          </a:bodyPr>
          <a:lstStyle/>
          <a:p>
            <a:r>
              <a:rPr lang="en-US" dirty="0" smtClean="0"/>
              <a:t>Constructive Eviction Procedure</a:t>
            </a:r>
            <a:endParaRPr lang="en-US" dirty="0"/>
          </a:p>
        </p:txBody>
      </p:sp>
      <p:sp>
        <p:nvSpPr>
          <p:cNvPr id="3" name="Content Placeholder 2"/>
          <p:cNvSpPr>
            <a:spLocks noGrp="1"/>
          </p:cNvSpPr>
          <p:nvPr>
            <p:ph sz="half" idx="1"/>
          </p:nvPr>
        </p:nvSpPr>
        <p:spPr/>
        <p:txBody>
          <a:bodyPr/>
          <a:lstStyle/>
          <a:p>
            <a:r>
              <a:rPr lang="en-US" dirty="0" smtClean="0"/>
              <a:t>Must Notify LL of problem</a:t>
            </a:r>
          </a:p>
          <a:p>
            <a:r>
              <a:rPr lang="en-US" dirty="0" smtClean="0"/>
              <a:t>Give LL a reasonable period to fix the problem</a:t>
            </a:r>
          </a:p>
          <a:p>
            <a:r>
              <a:rPr lang="en-US" dirty="0" smtClean="0"/>
              <a:t>Vacate the Premises</a:t>
            </a:r>
            <a:endParaRPr lang="en-US" dirty="0"/>
          </a:p>
        </p:txBody>
      </p:sp>
      <p:pic>
        <p:nvPicPr>
          <p:cNvPr id="5" name="Content Placeholder 4"/>
          <p:cNvPicPr>
            <a:picLocks noGrp="1" noChangeAspect="1"/>
          </p:cNvPicPr>
          <p:nvPr>
            <p:ph sz="half" idx="2"/>
          </p:nvPr>
        </p:nvPicPr>
        <p:blipFill>
          <a:blip r:embed="rId2"/>
          <a:stretch>
            <a:fillRect/>
          </a:stretch>
        </p:blipFill>
        <p:spPr>
          <a:xfrm>
            <a:off x="6447900" y="982132"/>
            <a:ext cx="4888443" cy="5135333"/>
          </a:xfrm>
          <a:prstGeom prst="rect">
            <a:avLst/>
          </a:prstGeom>
        </p:spPr>
      </p:pic>
    </p:spTree>
    <p:extLst>
      <p:ext uri="{BB962C8B-B14F-4D97-AF65-F5344CB8AC3E}">
        <p14:creationId xmlns:p14="http://schemas.microsoft.com/office/powerpoint/2010/main" val="387761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Hillview Associates v. </a:t>
            </a:r>
            <a:r>
              <a:rPr lang="en-US" dirty="0" err="1" smtClean="0"/>
              <a:t>Bloomquist</a:t>
            </a:r>
            <a:endParaRPr lang="en-US" dirty="0"/>
          </a:p>
        </p:txBody>
      </p:sp>
      <p:sp>
        <p:nvSpPr>
          <p:cNvPr id="7" name="Text Placeholder 6"/>
          <p:cNvSpPr>
            <a:spLocks noGrp="1"/>
          </p:cNvSpPr>
          <p:nvPr>
            <p:ph type="body" idx="1"/>
          </p:nvPr>
        </p:nvSpPr>
        <p:spPr/>
        <p:txBody>
          <a:bodyPr>
            <a:normAutofit lnSpcReduction="10000"/>
          </a:bodyPr>
          <a:lstStyle/>
          <a:p>
            <a:r>
              <a:rPr lang="en-US" dirty="0" smtClean="0"/>
              <a:t>Iowa 1989</a:t>
            </a:r>
          </a:p>
          <a:p>
            <a:r>
              <a:rPr lang="en-US" dirty="0" smtClean="0"/>
              <a:t>p. 510/528</a:t>
            </a:r>
            <a:endParaRPr lang="en-US" dirty="0"/>
          </a:p>
        </p:txBody>
      </p:sp>
    </p:spTree>
    <p:extLst>
      <p:ext uri="{BB962C8B-B14F-4D97-AF65-F5344CB8AC3E}">
        <p14:creationId xmlns:p14="http://schemas.microsoft.com/office/powerpoint/2010/main" val="1724296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1275" y="423862"/>
            <a:ext cx="7029450" cy="6010275"/>
          </a:xfrm>
          <a:prstGeom prst="rect">
            <a:avLst/>
          </a:prstGeom>
        </p:spPr>
      </p:pic>
    </p:spTree>
    <p:extLst>
      <p:ext uri="{BB962C8B-B14F-4D97-AF65-F5344CB8AC3E}">
        <p14:creationId xmlns:p14="http://schemas.microsoft.com/office/powerpoint/2010/main" val="2336094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1. Except as provided in this section, a landlord shall not retaliate by increasing rent or decreasing services or by bringing or threatening to bring an action for possession or by failing to renew a rental agreement after any of the following</a:t>
            </a:r>
            <a:r>
              <a:rPr lang="en-US" sz="2400" dirty="0" smtClean="0"/>
              <a:t>:</a:t>
            </a:r>
            <a:endParaRPr lang="en-US" sz="2400" dirty="0"/>
          </a:p>
        </p:txBody>
      </p:sp>
      <p:sp>
        <p:nvSpPr>
          <p:cNvPr id="3" name="Content Placeholder 2"/>
          <p:cNvSpPr>
            <a:spLocks noGrp="1"/>
          </p:cNvSpPr>
          <p:nvPr>
            <p:ph idx="1"/>
          </p:nvPr>
        </p:nvSpPr>
        <p:spPr/>
        <p:txBody>
          <a:bodyPr>
            <a:normAutofit lnSpcReduction="10000"/>
          </a:bodyPr>
          <a:lstStyle/>
          <a:p>
            <a:r>
              <a:rPr lang="en-US" dirty="0" smtClean="0"/>
              <a:t>(</a:t>
            </a:r>
            <a:r>
              <a:rPr lang="en-US" dirty="0"/>
              <a:t>a) The tenant has complained to a governmental agency charged with responsibility for enforcement of a building or housing code of a violation applicable to the mobile home park materially affecting health and safety</a:t>
            </a:r>
            <a:r>
              <a:rPr lang="en-US" dirty="0" smtClean="0"/>
              <a:t>….</a:t>
            </a:r>
          </a:p>
          <a:p>
            <a:r>
              <a:rPr lang="en-US" dirty="0"/>
              <a:t>(b) The tenant has complained to the landlord of a violation under section 562B.16 [which requires the landlord to maintain the park in habitable condition</a:t>
            </a:r>
            <a:r>
              <a:rPr lang="en-US" dirty="0" smtClean="0"/>
              <a:t>].</a:t>
            </a:r>
          </a:p>
          <a:p>
            <a:r>
              <a:rPr lang="en-US" dirty="0"/>
              <a:t>(c) The tenant has organized or become a member of a tenant’s union or similar organization….</a:t>
            </a:r>
          </a:p>
          <a:p>
            <a:endParaRPr lang="en-US" dirty="0"/>
          </a:p>
        </p:txBody>
      </p:sp>
    </p:spTree>
    <p:extLst>
      <p:ext uri="{BB962C8B-B14F-4D97-AF65-F5344CB8AC3E}">
        <p14:creationId xmlns:p14="http://schemas.microsoft.com/office/powerpoint/2010/main" val="2358300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Iowa Code § 562B.32 (</a:t>
            </a:r>
            <a:r>
              <a:rPr lang="en-US" dirty="0" smtClean="0"/>
              <a:t>1987</a:t>
            </a:r>
            <a:r>
              <a:rPr lang="en-US" dirty="0"/>
              <a:t>)</a:t>
            </a:r>
          </a:p>
        </p:txBody>
      </p:sp>
      <p:sp>
        <p:nvSpPr>
          <p:cNvPr id="3" name="Content Placeholder 2"/>
          <p:cNvSpPr>
            <a:spLocks noGrp="1"/>
          </p:cNvSpPr>
          <p:nvPr>
            <p:ph idx="1"/>
          </p:nvPr>
        </p:nvSpPr>
        <p:spPr/>
        <p:txBody>
          <a:bodyPr>
            <a:normAutofit fontScale="77500" lnSpcReduction="20000"/>
          </a:bodyPr>
          <a:lstStyle/>
          <a:p>
            <a:r>
              <a:rPr lang="en-US" dirty="0"/>
              <a:t>2. If the landlord acts in violation of subsection 1 of this section, the tenant…has a defense in an action for possession. In an action by or against the tenant, evidence of a complaint within six months prior to the alleged act of retaliation creates a presumption that the landlord’s conduct was in retaliation….For the purpose of this subsection, “presumption” means that the trier of fact must find the existence of the fact presumed unless and until evidence is introduced which would support a finding of its nonexistence.</a:t>
            </a:r>
          </a:p>
          <a:p>
            <a:r>
              <a:rPr lang="en-US" dirty="0"/>
              <a:t>3. Notwithstanding subsections 1 and 2 of this section, a landlord may bring an action for possession if either of the following occurs:</a:t>
            </a:r>
          </a:p>
          <a:p>
            <a:r>
              <a:rPr lang="en-US" dirty="0"/>
              <a:t>(a) The violation of the applicable building or housing code was caused primarily by lack of reasonable care by the tenant or other person in the household or upon the premises with the tenant’s consent.</a:t>
            </a:r>
          </a:p>
          <a:p>
            <a:r>
              <a:rPr lang="en-US" dirty="0"/>
              <a:t>(b) The tenant is in default of rent three days after rent is due</a:t>
            </a:r>
            <a:r>
              <a:rPr lang="en-US" dirty="0" smtClean="0"/>
              <a:t>….</a:t>
            </a:r>
          </a:p>
        </p:txBody>
      </p:sp>
    </p:spTree>
    <p:extLst>
      <p:ext uri="{BB962C8B-B14F-4D97-AF65-F5344CB8AC3E}">
        <p14:creationId xmlns:p14="http://schemas.microsoft.com/office/powerpoint/2010/main" val="358837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Berg v. Wiley</a:t>
            </a:r>
            <a:endParaRPr lang="en-US" dirty="0"/>
          </a:p>
        </p:txBody>
      </p:sp>
      <p:sp>
        <p:nvSpPr>
          <p:cNvPr id="5" name="Text Placeholder 4"/>
          <p:cNvSpPr>
            <a:spLocks noGrp="1"/>
          </p:cNvSpPr>
          <p:nvPr>
            <p:ph type="body" idx="1"/>
          </p:nvPr>
        </p:nvSpPr>
        <p:spPr/>
        <p:txBody>
          <a:bodyPr>
            <a:normAutofit lnSpcReduction="10000"/>
          </a:bodyPr>
          <a:lstStyle/>
          <a:p>
            <a:r>
              <a:rPr lang="en-US" dirty="0" smtClean="0"/>
              <a:t>Minnesota 1978</a:t>
            </a:r>
          </a:p>
          <a:p>
            <a:r>
              <a:rPr lang="en-US" dirty="0" smtClean="0"/>
              <a:t>p. 520/534</a:t>
            </a:r>
            <a:endParaRPr lang="en-US" dirty="0"/>
          </a:p>
        </p:txBody>
      </p:sp>
    </p:spTree>
    <p:extLst>
      <p:ext uri="{BB962C8B-B14F-4D97-AF65-F5344CB8AC3E}">
        <p14:creationId xmlns:p14="http://schemas.microsoft.com/office/powerpoint/2010/main" val="639991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52550" y="228600"/>
            <a:ext cx="9486900" cy="6400800"/>
          </a:xfrm>
          <a:prstGeom prst="rect">
            <a:avLst/>
          </a:prstGeom>
        </p:spPr>
      </p:pic>
    </p:spTree>
    <p:extLst>
      <p:ext uri="{BB962C8B-B14F-4D97-AF65-F5344CB8AC3E}">
        <p14:creationId xmlns:p14="http://schemas.microsoft.com/office/powerpoint/2010/main" val="204222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Constructive Eviction Problem</a:t>
            </a:r>
            <a:endParaRPr lang="en-US" dirty="0"/>
          </a:p>
        </p:txBody>
      </p:sp>
      <p:sp>
        <p:nvSpPr>
          <p:cNvPr id="6" name="Content Placeholder 5"/>
          <p:cNvSpPr>
            <a:spLocks noGrp="1"/>
          </p:cNvSpPr>
          <p:nvPr>
            <p:ph idx="1"/>
          </p:nvPr>
        </p:nvSpPr>
        <p:spPr/>
        <p:txBody>
          <a:bodyPr>
            <a:normAutofit lnSpcReduction="10000"/>
          </a:bodyPr>
          <a:lstStyle/>
          <a:p>
            <a:r>
              <a:rPr lang="en-US" dirty="0" err="1" smtClean="0"/>
              <a:t>Donell</a:t>
            </a:r>
            <a:r>
              <a:rPr lang="en-US" dirty="0" smtClean="0"/>
              <a:t> enters into a ten-year term of years tenancy in Zach’s commercial office building in a southwestern state, where he plans to open an accounting firm. The lease states that “LL will provide air conditioning,” but it says nothing about the required temperature. When </a:t>
            </a:r>
            <a:r>
              <a:rPr lang="en-US" dirty="0" err="1" smtClean="0"/>
              <a:t>Donell</a:t>
            </a:r>
            <a:r>
              <a:rPr lang="en-US" dirty="0" smtClean="0"/>
              <a:t> takes occupancy, he learns that Zach’s building policy is to ensure that the office temperature never exceeds 78 degrees. Zach explains that this is an energy conservation measure. As a result, </a:t>
            </a:r>
            <a:r>
              <a:rPr lang="en-US" dirty="0" err="1" smtClean="0"/>
              <a:t>Donell’s</a:t>
            </a:r>
            <a:r>
              <a:rPr lang="en-US" dirty="0" smtClean="0"/>
              <a:t> employees are frequently hot, sweaty, and short-tempered; an expert consultant finds that their productivity is 4% lower than it would be at 72. Zach refuses to change the policy</a:t>
            </a:r>
            <a:endParaRPr lang="en-US" dirty="0"/>
          </a:p>
        </p:txBody>
      </p:sp>
    </p:spTree>
    <p:extLst>
      <p:ext uri="{BB962C8B-B14F-4D97-AF65-F5344CB8AC3E}">
        <p14:creationId xmlns:p14="http://schemas.microsoft.com/office/powerpoint/2010/main" val="3669316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Wade v. </a:t>
            </a:r>
            <a:r>
              <a:rPr lang="en-US" dirty="0" err="1" smtClean="0"/>
              <a:t>Jobe</a:t>
            </a:r>
            <a:endParaRPr lang="en-US" dirty="0"/>
          </a:p>
        </p:txBody>
      </p:sp>
      <p:sp>
        <p:nvSpPr>
          <p:cNvPr id="6" name="Text Placeholder 5"/>
          <p:cNvSpPr>
            <a:spLocks noGrp="1"/>
          </p:cNvSpPr>
          <p:nvPr>
            <p:ph type="body" idx="1"/>
          </p:nvPr>
        </p:nvSpPr>
        <p:spPr/>
        <p:txBody>
          <a:bodyPr>
            <a:normAutofit lnSpcReduction="10000"/>
          </a:bodyPr>
          <a:lstStyle/>
          <a:p>
            <a:r>
              <a:rPr lang="en-US" dirty="0" smtClean="0"/>
              <a:t>Utah 1991</a:t>
            </a:r>
          </a:p>
          <a:p>
            <a:r>
              <a:rPr lang="en-US" dirty="0" smtClean="0"/>
              <a:t>P .473/491</a:t>
            </a:r>
            <a:endParaRPr lang="en-US" dirty="0"/>
          </a:p>
        </p:txBody>
      </p:sp>
    </p:spTree>
    <p:extLst>
      <p:ext uri="{BB962C8B-B14F-4D97-AF65-F5344CB8AC3E}">
        <p14:creationId xmlns:p14="http://schemas.microsoft.com/office/powerpoint/2010/main" val="3773752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Implied Warranty of Habitability</a:t>
            </a:r>
            <a:endParaRPr lang="en-US" dirty="0"/>
          </a:p>
        </p:txBody>
      </p:sp>
      <p:sp>
        <p:nvSpPr>
          <p:cNvPr id="5" name="Content Placeholder 4"/>
          <p:cNvSpPr>
            <a:spLocks noGrp="1"/>
          </p:cNvSpPr>
          <p:nvPr>
            <p:ph idx="1"/>
          </p:nvPr>
        </p:nvSpPr>
        <p:spPr/>
        <p:txBody>
          <a:bodyPr/>
          <a:lstStyle/>
          <a:p>
            <a:endParaRPr lang="en-US" dirty="0"/>
          </a:p>
        </p:txBody>
      </p:sp>
      <p:sp>
        <p:nvSpPr>
          <p:cNvPr id="7" name="Text Placeholder 6"/>
          <p:cNvSpPr>
            <a:spLocks noGrp="1"/>
          </p:cNvSpPr>
          <p:nvPr>
            <p:ph type="body" sz="half" idx="2"/>
          </p:nvPr>
        </p:nvSpPr>
        <p:spPr/>
        <p:txBody>
          <a:bodyPr>
            <a:normAutofit/>
          </a:bodyPr>
          <a:lstStyle/>
          <a:p>
            <a:r>
              <a:rPr lang="en-US" sz="2400" dirty="0" smtClean="0"/>
              <a:t>“We reject the rule of caveat emptor and recognize the common law implied warranty of habitability in residential leases.”</a:t>
            </a:r>
            <a:endParaRPr lang="en-US" sz="2400" dirty="0"/>
          </a:p>
        </p:txBody>
      </p:sp>
      <p:pic>
        <p:nvPicPr>
          <p:cNvPr id="6" name="Picture 5"/>
          <p:cNvPicPr>
            <a:picLocks noChangeAspect="1"/>
          </p:cNvPicPr>
          <p:nvPr/>
        </p:nvPicPr>
        <p:blipFill>
          <a:blip r:embed="rId2"/>
          <a:stretch>
            <a:fillRect/>
          </a:stretch>
        </p:blipFill>
        <p:spPr>
          <a:xfrm>
            <a:off x="6036853" y="922388"/>
            <a:ext cx="5013219" cy="5013219"/>
          </a:xfrm>
          <a:prstGeom prst="rect">
            <a:avLst/>
          </a:prstGeom>
        </p:spPr>
      </p:pic>
    </p:spTree>
    <p:extLst>
      <p:ext uri="{BB962C8B-B14F-4D97-AF65-F5344CB8AC3E}">
        <p14:creationId xmlns:p14="http://schemas.microsoft.com/office/powerpoint/2010/main" val="1605137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600" u="sng" dirty="0" smtClean="0">
                <a:solidFill>
                  <a:schemeClr val="accent2"/>
                </a:solidFill>
              </a:rPr>
              <a:t>Procedure</a:t>
            </a:r>
            <a:endParaRPr lang="en-US" sz="3600" u="sng" dirty="0">
              <a:solidFill>
                <a:schemeClr val="accent2"/>
              </a:solidFill>
            </a:endParaRPr>
          </a:p>
        </p:txBody>
      </p:sp>
      <p:pic>
        <p:nvPicPr>
          <p:cNvPr id="8" name="Picture Placeholder 7"/>
          <p:cNvPicPr>
            <a:picLocks noGrp="1" noChangeAspect="1"/>
          </p:cNvPicPr>
          <p:nvPr>
            <p:ph type="pic" idx="1"/>
          </p:nvPr>
        </p:nvPicPr>
        <p:blipFill>
          <a:blip r:embed="rId2"/>
          <a:srcRect l="1974" r="1974"/>
          <a:stretch>
            <a:fillRect/>
          </a:stretch>
        </p:blipFill>
        <p:spPr>
          <a:prstGeom prst="rect">
            <a:avLst/>
          </a:prstGeom>
        </p:spPr>
      </p:pic>
      <p:sp>
        <p:nvSpPr>
          <p:cNvPr id="7" name="Text Placeholder 6"/>
          <p:cNvSpPr>
            <a:spLocks noGrp="1"/>
          </p:cNvSpPr>
          <p:nvPr>
            <p:ph type="body" sz="half" idx="2"/>
          </p:nvPr>
        </p:nvSpPr>
        <p:spPr/>
        <p:txBody>
          <a:bodyPr/>
          <a:lstStyle/>
          <a:p>
            <a:pPr marL="342900" indent="-342900" algn="just">
              <a:buAutoNum type="arabicPeriod"/>
            </a:pPr>
            <a:r>
              <a:rPr lang="en-US" sz="2400" dirty="0" smtClean="0"/>
              <a:t>Premises unfit for human occupation</a:t>
            </a:r>
          </a:p>
          <a:p>
            <a:pPr marL="342900" indent="-342900" algn="just">
              <a:buAutoNum type="arabicPeriod"/>
            </a:pPr>
            <a:r>
              <a:rPr lang="en-US" sz="2400" dirty="0" smtClean="0"/>
              <a:t>LL gets a reasonable time to repair</a:t>
            </a:r>
          </a:p>
          <a:p>
            <a:pPr marL="342900" indent="-342900" algn="just">
              <a:buAutoNum type="arabicPeriod"/>
            </a:pPr>
            <a:r>
              <a:rPr lang="en-US" sz="2400" dirty="0" smtClean="0"/>
              <a:t>LL not liable for defects caused by T</a:t>
            </a:r>
          </a:p>
          <a:p>
            <a:pPr marL="342900" indent="-342900">
              <a:buAutoNum type="arabicPeriod"/>
            </a:pPr>
            <a:endParaRPr lang="en-US" dirty="0"/>
          </a:p>
        </p:txBody>
      </p:sp>
    </p:spTree>
    <p:extLst>
      <p:ext uri="{BB962C8B-B14F-4D97-AF65-F5344CB8AC3E}">
        <p14:creationId xmlns:p14="http://schemas.microsoft.com/office/powerpoint/2010/main" val="191080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solidFill>
                  <a:schemeClr val="accent2"/>
                </a:solidFill>
              </a:rPr>
              <a:t>Remedies for Breach</a:t>
            </a:r>
            <a:endParaRPr lang="en-US" sz="4000" b="1" u="sng" dirty="0">
              <a:solidFill>
                <a:schemeClr val="accent2"/>
              </a:solidFill>
            </a:endParaRPr>
          </a:p>
        </p:txBody>
      </p:sp>
      <p:pic>
        <p:nvPicPr>
          <p:cNvPr id="6" name="Picture Placeholder 5"/>
          <p:cNvPicPr>
            <a:picLocks noGrp="1" noChangeAspect="1"/>
          </p:cNvPicPr>
          <p:nvPr>
            <p:ph type="pic" idx="1"/>
          </p:nvPr>
        </p:nvPicPr>
        <p:blipFill>
          <a:blip r:embed="rId2"/>
          <a:srcRect l="10877" r="10877"/>
          <a:stretch>
            <a:fillRect/>
          </a:stretch>
        </p:blipFill>
        <p:spPr>
          <a:xfrm>
            <a:off x="7340959" y="1041400"/>
            <a:ext cx="3817220" cy="4775200"/>
          </a:xfrm>
          <a:prstGeom prst="rect">
            <a:avLst/>
          </a:prstGeom>
        </p:spPr>
      </p:pic>
      <p:sp>
        <p:nvSpPr>
          <p:cNvPr id="4" name="Text Placeholder 3"/>
          <p:cNvSpPr>
            <a:spLocks noGrp="1"/>
          </p:cNvSpPr>
          <p:nvPr>
            <p:ph type="body" sz="half" idx="2"/>
          </p:nvPr>
        </p:nvSpPr>
        <p:spPr>
          <a:xfrm>
            <a:off x="1990858" y="3316903"/>
            <a:ext cx="4435699" cy="1828800"/>
          </a:xfrm>
        </p:spPr>
        <p:txBody>
          <a:bodyPr>
            <a:normAutofit/>
          </a:bodyPr>
          <a:lstStyle/>
          <a:p>
            <a:pPr marL="342900" indent="-342900" algn="just">
              <a:buAutoNum type="arabicPeriod"/>
            </a:pPr>
            <a:r>
              <a:rPr lang="en-US" sz="2800" dirty="0" smtClean="0"/>
              <a:t>Withhold Rent (all of it?)</a:t>
            </a:r>
          </a:p>
          <a:p>
            <a:pPr marL="342900" indent="-342900" algn="just">
              <a:buAutoNum type="arabicPeriod"/>
            </a:pPr>
            <a:r>
              <a:rPr lang="en-US" sz="2800" dirty="0" smtClean="0"/>
              <a:t>Repair and deduct</a:t>
            </a:r>
          </a:p>
          <a:p>
            <a:pPr marL="342900" indent="-342900" algn="just">
              <a:buAutoNum type="arabicPeriod"/>
            </a:pPr>
            <a:r>
              <a:rPr lang="en-US" sz="2800" dirty="0" smtClean="0"/>
              <a:t>Sue for Damages</a:t>
            </a:r>
            <a:endParaRPr lang="en-US" sz="2800" dirty="0"/>
          </a:p>
        </p:txBody>
      </p:sp>
    </p:spTree>
    <p:extLst>
      <p:ext uri="{BB962C8B-B14F-4D97-AF65-F5344CB8AC3E}">
        <p14:creationId xmlns:p14="http://schemas.microsoft.com/office/powerpoint/2010/main" val="2093063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0000"/>
                </a:solidFill>
              </a:rPr>
              <a:t>Breach of the Warranty of Habitability?</a:t>
            </a:r>
            <a:endParaRPr lang="en-US" dirty="0">
              <a:solidFill>
                <a:srgbClr val="FF0000"/>
              </a:solidFill>
            </a:endParaRPr>
          </a:p>
        </p:txBody>
      </p:sp>
      <p:sp>
        <p:nvSpPr>
          <p:cNvPr id="6" name="Content Placeholder 5"/>
          <p:cNvSpPr>
            <a:spLocks noGrp="1"/>
          </p:cNvSpPr>
          <p:nvPr>
            <p:ph idx="1"/>
          </p:nvPr>
        </p:nvSpPr>
        <p:spPr/>
        <p:txBody>
          <a:bodyPr/>
          <a:lstStyle/>
          <a:p>
            <a:r>
              <a:rPr lang="en-US" dirty="0" smtClean="0"/>
              <a:t>Due to a city-wide strike, no one picked up the garbage at the apartment building where Kayla lives for four weeks. This attracted cockroaches and other vermin to the building where they infested Kayla’s apartment.</a:t>
            </a:r>
          </a:p>
          <a:p>
            <a:r>
              <a:rPr lang="en-US" dirty="0" smtClean="0"/>
              <a:t>Sam’s unit is on the 5</a:t>
            </a:r>
            <a:r>
              <a:rPr lang="en-US" baseline="30000" dirty="0" smtClean="0"/>
              <a:t>th</a:t>
            </a:r>
            <a:r>
              <a:rPr lang="en-US" dirty="0" smtClean="0"/>
              <a:t> floor. Someone on the 4</a:t>
            </a:r>
            <a:r>
              <a:rPr lang="en-US" baseline="30000" dirty="0" smtClean="0"/>
              <a:t>th</a:t>
            </a:r>
            <a:r>
              <a:rPr lang="en-US" dirty="0" smtClean="0"/>
              <a:t> floor regularly smokes inside his apartment. Sam smells this smoke every day because it  travels up through the ventilation shaft. It is quite strong on weekends but barely noticeable the rest of the time.</a:t>
            </a:r>
            <a:endParaRPr lang="en-US" dirty="0"/>
          </a:p>
        </p:txBody>
      </p:sp>
    </p:spTree>
    <p:extLst>
      <p:ext uri="{BB962C8B-B14F-4D97-AF65-F5344CB8AC3E}">
        <p14:creationId xmlns:p14="http://schemas.microsoft.com/office/powerpoint/2010/main" val="261504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Breach of the Warranty of Habitability?</a:t>
            </a:r>
          </a:p>
        </p:txBody>
      </p:sp>
      <p:sp>
        <p:nvSpPr>
          <p:cNvPr id="3" name="Content Placeholder 2"/>
          <p:cNvSpPr>
            <a:spLocks noGrp="1"/>
          </p:cNvSpPr>
          <p:nvPr>
            <p:ph idx="1"/>
          </p:nvPr>
        </p:nvSpPr>
        <p:spPr/>
        <p:txBody>
          <a:bodyPr/>
          <a:lstStyle/>
          <a:p>
            <a:r>
              <a:rPr lang="en-US" dirty="0" smtClean="0"/>
              <a:t>The dishwasher inside Allie’s rented house is broken. Her LL tried to fix it on 3 occasions but is unable to do so because the needed part is no longer sold.</a:t>
            </a:r>
          </a:p>
          <a:p>
            <a:r>
              <a:rPr lang="en-US" dirty="0" smtClean="0"/>
              <a:t>The painted walls inside Jordan’s duplex unit are cracked and scratched and some of the lead paint is falling off.</a:t>
            </a:r>
          </a:p>
          <a:p>
            <a:endParaRPr lang="en-US" dirty="0"/>
          </a:p>
        </p:txBody>
      </p:sp>
    </p:spTree>
    <p:extLst>
      <p:ext uri="{BB962C8B-B14F-4D97-AF65-F5344CB8AC3E}">
        <p14:creationId xmlns:p14="http://schemas.microsoft.com/office/powerpoint/2010/main" val="251758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59</TotalTime>
  <Words>971</Words>
  <Application>Microsoft Office PowerPoint</Application>
  <PresentationFormat>Widescreen</PresentationFormat>
  <Paragraphs>65</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Garamond</vt:lpstr>
      <vt:lpstr>Organic</vt:lpstr>
      <vt:lpstr>Property</vt:lpstr>
      <vt:lpstr>Constructive Eviction Procedure</vt:lpstr>
      <vt:lpstr>Constructive Eviction Problem</vt:lpstr>
      <vt:lpstr>Wade v. Jobe</vt:lpstr>
      <vt:lpstr>Implied Warranty of Habitability</vt:lpstr>
      <vt:lpstr>Procedure</vt:lpstr>
      <vt:lpstr>Remedies for Breach</vt:lpstr>
      <vt:lpstr>Breach of the Warranty of Habitability?</vt:lpstr>
      <vt:lpstr>Breach of the Warranty of Habitability?</vt:lpstr>
      <vt:lpstr>Ending the Tenancy</vt:lpstr>
      <vt:lpstr>Surrender</vt:lpstr>
      <vt:lpstr>Abandonment (from the Restatement)</vt:lpstr>
      <vt:lpstr>Sommer v. Kridel</vt:lpstr>
      <vt:lpstr>PowerPoint Presentation</vt:lpstr>
      <vt:lpstr>Surrender</vt:lpstr>
      <vt:lpstr>Kridel’s Letter</vt:lpstr>
      <vt:lpstr>Abandonment</vt:lpstr>
      <vt:lpstr>Abandonment of the leased property by T occurs when he vacates the leased property w/o justification and w/o any present intention of returning and he defaults in payment of the rent</vt:lpstr>
      <vt:lpstr>Christian enters into a 2-year lease with Ian for a studio apartment in Christian’s 20-unit complex, agreeing to pay rent of $1,000/month. One year later Ian abandons the apartment. </vt:lpstr>
      <vt:lpstr>Hillview Associates v. Bloomquist</vt:lpstr>
      <vt:lpstr>PowerPoint Presentation</vt:lpstr>
      <vt:lpstr>1. Except as provided in this section, a landlord shall not retaliate by increasing rent or decreasing services or by bringing or threatening to bring an action for possession or by failing to renew a rental agreement after any of the following:</vt:lpstr>
      <vt:lpstr>Iowa Code § 562B.32 (1987)</vt:lpstr>
      <vt:lpstr>Berg v. Wiley</vt:lpstr>
      <vt:lpstr>PowerPoint Presentation</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Property</dc:title>
  <dc:creator>Owley Lippmann, Jessica</dc:creator>
  <cp:lastModifiedBy>Owley Lippmann, Jessica</cp:lastModifiedBy>
  <cp:revision>6</cp:revision>
  <dcterms:created xsi:type="dcterms:W3CDTF">2016-03-28T11:59:55Z</dcterms:created>
  <dcterms:modified xsi:type="dcterms:W3CDTF">2016-03-28T17:45:46Z</dcterms:modified>
</cp:coreProperties>
</file>