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58" r:id="rId11"/>
    <p:sldId id="273" r:id="rId12"/>
    <p:sldId id="291" r:id="rId13"/>
    <p:sldId id="292" r:id="rId14"/>
    <p:sldId id="293" r:id="rId15"/>
    <p:sldId id="294" r:id="rId16"/>
    <p:sldId id="295" r:id="rId17"/>
    <p:sldId id="296" r:id="rId18"/>
    <p:sldId id="259" r:id="rId19"/>
    <p:sldId id="260" r:id="rId20"/>
    <p:sldId id="261" r:id="rId21"/>
    <p:sldId id="297" r:id="rId22"/>
    <p:sldId id="298" r:id="rId23"/>
    <p:sldId id="299" r:id="rId24"/>
    <p:sldId id="300" r:id="rId25"/>
    <p:sldId id="262" r:id="rId26"/>
    <p:sldId id="263" r:id="rId27"/>
    <p:sldId id="26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9,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6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Interests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When it goes back to O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Reversion</a:t>
            </a:r>
          </a:p>
          <a:p>
            <a:r>
              <a:rPr lang="en-US" dirty="0" smtClean="0"/>
              <a:t>Possibility of </a:t>
            </a:r>
            <a:r>
              <a:rPr lang="en-US" dirty="0" err="1" smtClean="0"/>
              <a:t>Reverter</a:t>
            </a:r>
            <a:endParaRPr lang="en-US" dirty="0" smtClean="0"/>
          </a:p>
          <a:p>
            <a:r>
              <a:rPr lang="en-US" dirty="0" smtClean="0"/>
              <a:t>Right of Re-entry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When it goes to someone else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Remainder</a:t>
            </a:r>
          </a:p>
          <a:p>
            <a:r>
              <a:rPr lang="en-US" dirty="0" smtClean="0"/>
              <a:t>Executory Interest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Reversion Examples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 to A and the heirs of her body</a:t>
            </a:r>
          </a:p>
          <a:p>
            <a:pPr lvl="1"/>
            <a:r>
              <a:rPr lang="en-US" dirty="0" smtClean="0"/>
              <a:t>A has a fee tail</a:t>
            </a:r>
          </a:p>
          <a:p>
            <a:pPr lvl="1"/>
            <a:r>
              <a:rPr lang="en-US" dirty="0" smtClean="0"/>
              <a:t>O has a reversion in FSA</a:t>
            </a:r>
          </a:p>
          <a:p>
            <a:r>
              <a:rPr lang="en-US" dirty="0" smtClean="0"/>
              <a:t>O to A for life and then to B for 20 years</a:t>
            </a:r>
          </a:p>
          <a:p>
            <a:pPr lvl="1"/>
            <a:r>
              <a:rPr lang="en-US" dirty="0" smtClean="0"/>
              <a:t>A has a life estate</a:t>
            </a:r>
          </a:p>
          <a:p>
            <a:pPr lvl="1"/>
            <a:r>
              <a:rPr lang="en-US" dirty="0" smtClean="0"/>
              <a:t>B has a indefeasibly vested remainder for a term estate</a:t>
            </a:r>
          </a:p>
          <a:p>
            <a:pPr lvl="1"/>
            <a:r>
              <a:rPr lang="en-US" dirty="0" smtClean="0"/>
              <a:t>O has a reversion because the conveyance doesn’t name anyone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 to A for life, then to B and her heirs</a:t>
            </a:r>
          </a:p>
          <a:p>
            <a:pPr lvl="1"/>
            <a:r>
              <a:rPr lang="en-US" dirty="0" smtClean="0"/>
              <a:t>A has a life estate</a:t>
            </a:r>
          </a:p>
          <a:p>
            <a:pPr lvl="1"/>
            <a:r>
              <a:rPr lang="en-US" dirty="0" smtClean="0"/>
              <a:t>B has a indefeasibly vested remainder in FSA</a:t>
            </a:r>
          </a:p>
          <a:p>
            <a:pPr lvl="1"/>
            <a:r>
              <a:rPr lang="en-US" dirty="0" smtClean="0"/>
              <a:t>O has nothing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 to A for life then to B and her heirs if during A’s life B should climb Mount Everest and return to tell the tale.</a:t>
            </a:r>
          </a:p>
          <a:p>
            <a:pPr lvl="1"/>
            <a:r>
              <a:rPr lang="en-US" dirty="0" smtClean="0"/>
              <a:t>A has a life estate</a:t>
            </a:r>
          </a:p>
          <a:p>
            <a:pPr lvl="1"/>
            <a:r>
              <a:rPr lang="en-US" dirty="0" smtClean="0"/>
              <a:t>B has a contingent remainder in FSA</a:t>
            </a:r>
          </a:p>
          <a:p>
            <a:pPr lvl="1"/>
            <a:r>
              <a:rPr lang="en-US" dirty="0" smtClean="0"/>
              <a:t>O has a reversion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to A for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en-US" dirty="0" smtClean="0"/>
              <a:t>A has a life estate, O has the reversion</a:t>
            </a:r>
          </a:p>
          <a:p>
            <a:r>
              <a:rPr lang="en-US" dirty="0"/>
              <a:t>What if A conveys “to B for life</a:t>
            </a:r>
            <a:r>
              <a:rPr lang="en-US" dirty="0" smtClean="0"/>
              <a:t>”?</a:t>
            </a:r>
          </a:p>
          <a:p>
            <a:pPr lvl="1"/>
            <a:r>
              <a:rPr lang="en-US" dirty="0" smtClean="0"/>
              <a:t>B now has a life estate per </a:t>
            </a:r>
            <a:r>
              <a:rPr lang="en-US" dirty="0" err="1" smtClean="0"/>
              <a:t>autre</a:t>
            </a:r>
            <a:r>
              <a:rPr lang="en-US" dirty="0" smtClean="0"/>
              <a:t> vie, but what does A have?</a:t>
            </a:r>
          </a:p>
          <a:p>
            <a:pPr lvl="1"/>
            <a:r>
              <a:rPr lang="en-US" dirty="0" smtClean="0"/>
              <a:t>A has a reversion in life estate because B might die before A.</a:t>
            </a:r>
          </a:p>
          <a:p>
            <a:pPr lvl="1"/>
            <a:r>
              <a:rPr lang="en-US" dirty="0" smtClean="0"/>
              <a:t>O still holds onto her reversion. Nothing can change O’s property interest.</a:t>
            </a:r>
          </a:p>
          <a:p>
            <a:r>
              <a:rPr lang="en-US" dirty="0" smtClean="0"/>
              <a:t>What if A conveys “to B and her heirs”?</a:t>
            </a:r>
          </a:p>
          <a:p>
            <a:pPr lvl="1"/>
            <a:r>
              <a:rPr lang="en-US" dirty="0" smtClean="0"/>
              <a:t>She can’t convey more than she has.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Possibility of </a:t>
            </a:r>
            <a:r>
              <a:rPr lang="en-US" dirty="0" err="1" smtClean="0"/>
              <a:t>Reverter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524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Created when the grantor conveys an estate, whether of the same or lesser duration as that he owns, </a:t>
            </a:r>
            <a:r>
              <a:rPr lang="en-US" u="sng" dirty="0"/>
              <a:t>but only until</a:t>
            </a:r>
            <a:r>
              <a:rPr lang="en-US" dirty="0"/>
              <a:t> a specified future event occurs</a:t>
            </a:r>
          </a:p>
          <a:p>
            <a:r>
              <a:rPr lang="en-US" dirty="0">
                <a:solidFill>
                  <a:schemeClr val="accent3"/>
                </a:solidFill>
              </a:rPr>
              <a:t>O to A and her heirs so long as A never becomes a lawyer.</a:t>
            </a:r>
            <a:endParaRPr lang="en-US" sz="1800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A has a </a:t>
            </a:r>
            <a:r>
              <a:rPr lang="en-US" dirty="0" err="1"/>
              <a:t>FSD</a:t>
            </a:r>
            <a:endParaRPr lang="en-US" sz="1500" dirty="0"/>
          </a:p>
          <a:p>
            <a:pPr lvl="1"/>
            <a:r>
              <a:rPr lang="en-US" dirty="0"/>
              <a:t>O has a </a:t>
            </a:r>
            <a:r>
              <a:rPr lang="en-US" dirty="0" err="1"/>
              <a:t>POR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What </a:t>
            </a:r>
            <a:r>
              <a:rPr lang="en-US" dirty="0">
                <a:solidFill>
                  <a:schemeClr val="accent3"/>
                </a:solidFill>
              </a:rPr>
              <a:t>happened when A becomes a lawyer? </a:t>
            </a:r>
            <a:endParaRPr lang="en-US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/>
              <a:t>has nothing. O has FSA.</a:t>
            </a:r>
            <a:endParaRPr lang="en-US" sz="1500" dirty="0"/>
          </a:p>
          <a:p>
            <a:r>
              <a:rPr lang="en-US" b="1" dirty="0">
                <a:solidFill>
                  <a:schemeClr val="accent3"/>
                </a:solidFill>
              </a:rPr>
              <a:t>What if A never becomes a lawyer, what does her heir get? </a:t>
            </a:r>
            <a:endParaRPr lang="en-US" b="1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FSA</a:t>
            </a:r>
            <a:r>
              <a:rPr lang="en-US" dirty="0"/>
              <a:t>. The event that would trigger the reversion can never occur.</a:t>
            </a:r>
            <a:endParaRPr lang="en-US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51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Possibility of </a:t>
            </a:r>
            <a:r>
              <a:rPr lang="en-US" dirty="0" err="1" smtClean="0"/>
              <a:t>Reverter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3"/>
                </a:solidFill>
              </a:rPr>
              <a:t>O to A for life so long as she does not become a lawyer</a:t>
            </a:r>
            <a:endParaRPr lang="en-US" sz="2000" b="1" dirty="0">
              <a:solidFill>
                <a:schemeClr val="accent3"/>
              </a:solidFill>
            </a:endParaRPr>
          </a:p>
          <a:p>
            <a:pPr lvl="1"/>
            <a:r>
              <a:rPr lang="en-US" sz="2400" dirty="0"/>
              <a:t>A has a determinable life estate (yes that’s a thing)</a:t>
            </a:r>
            <a:endParaRPr lang="en-US" sz="1600" dirty="0"/>
          </a:p>
          <a:p>
            <a:pPr lvl="1"/>
            <a:r>
              <a:rPr lang="en-US" sz="2400" dirty="0"/>
              <a:t>O has both a </a:t>
            </a:r>
            <a:r>
              <a:rPr lang="en-US" sz="2400" dirty="0" err="1"/>
              <a:t>POR</a:t>
            </a:r>
            <a:r>
              <a:rPr lang="en-US" sz="2400" dirty="0"/>
              <a:t> and a reversion. </a:t>
            </a:r>
            <a:endParaRPr lang="en-US" sz="2400" dirty="0" smtClean="0"/>
          </a:p>
          <a:p>
            <a:pPr lvl="1"/>
            <a:r>
              <a:rPr lang="en-US" sz="2400" dirty="0" smtClean="0"/>
              <a:t>O </a:t>
            </a:r>
            <a:r>
              <a:rPr lang="en-US" sz="2400" dirty="0"/>
              <a:t>will always get just not sure if it will occur when A dies or when A becomes a lawyer.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5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Termination / Right of Re-Entry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/>
            <a:r>
              <a:rPr lang="en-US" sz="2800" dirty="0"/>
              <a:t>Created when the grantor conveys an estate of the same or lesser duration as that he owns, but then stipulates that the estate may be terminated by the grantor if a specified future event occurs.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Termination / Right of Re-Entry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/>
            <a:r>
              <a:rPr lang="en-US" sz="2400" b="1" dirty="0">
                <a:solidFill>
                  <a:schemeClr val="accent3"/>
                </a:solidFill>
              </a:rPr>
              <a:t>O to A and her heirs, but if A should ever become a lawyers, O has the power to terminate A’s estate by exercising his right to re-enter and retake possession of the premises</a:t>
            </a:r>
            <a:r>
              <a:rPr lang="en-US" sz="2400" b="1" dirty="0" smtClean="0">
                <a:solidFill>
                  <a:schemeClr val="accent3"/>
                </a:solidFill>
              </a:rPr>
              <a:t>.</a:t>
            </a:r>
          </a:p>
          <a:p>
            <a:pPr lvl="1"/>
            <a:r>
              <a:rPr lang="en-US" sz="2400" dirty="0"/>
              <a:t>A has a </a:t>
            </a:r>
            <a:r>
              <a:rPr lang="en-US" sz="2400" dirty="0" err="1"/>
              <a:t>FSCS</a:t>
            </a:r>
            <a:endParaRPr lang="en-US" sz="2400" dirty="0"/>
          </a:p>
          <a:p>
            <a:pPr lvl="1"/>
            <a:r>
              <a:rPr lang="en-US" sz="2400" dirty="0"/>
              <a:t>O has a POT in FSA (vested subject to complete divestment)</a:t>
            </a:r>
          </a:p>
          <a:p>
            <a:pPr lvl="1"/>
            <a:r>
              <a:rPr lang="en-US" sz="2400" dirty="0"/>
              <a:t>Once A dies, the divesting condition can never occur and H will get FSA. Then the POT disappears/destroyed</a:t>
            </a:r>
          </a:p>
          <a:p>
            <a:pPr marL="628650" lvl="3"/>
            <a:endParaRPr lang="en-US" sz="14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Interests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Remainders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Capable of becoming possessory immediately upon the expiration of the prior estate.</a:t>
            </a:r>
          </a:p>
          <a:p>
            <a:r>
              <a:rPr lang="en-US" dirty="0" smtClean="0"/>
              <a:t>Patient. They wait for the natural expiration of a term of years estate or life estate. Does not divest an interest.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Executory Interests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They cut short the previous interest.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Remainders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Vested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Created in an Ascertainable Person (you know who is going to get it)</a:t>
            </a:r>
          </a:p>
          <a:p>
            <a:r>
              <a:rPr lang="en-US" dirty="0" smtClean="0"/>
              <a:t>No condition precedent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Indefeasibly Vested</a:t>
            </a:r>
          </a:p>
          <a:p>
            <a:pPr lvl="1"/>
            <a:r>
              <a:rPr lang="en-US" dirty="0" smtClean="0"/>
              <a:t>Vested Subject to Divestment</a:t>
            </a:r>
          </a:p>
          <a:p>
            <a:pPr lvl="1"/>
            <a:r>
              <a:rPr lang="en-US" dirty="0" smtClean="0"/>
              <a:t>Vested Subject to Open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Contingent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Either the recipient is not currently ascertainable or there is a condition precedent to them receiving (you cannot answer the question exactly is going to get it and when)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2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Freehold Estates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Fee Simple Absolute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Life Estate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Fee </a:t>
            </a:r>
            <a:r>
              <a:rPr lang="en-US" dirty="0"/>
              <a:t>Tail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Defeasible Fees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Fee Simple Determinable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Fee Simple Subject to a Condition Subsequent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Fee Simple Subject to an Executory Limitation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319" y="2556932"/>
            <a:ext cx="4106278" cy="33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Vested Remainders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Indefeasibly </a:t>
            </a:r>
            <a:r>
              <a:rPr lang="en-US" b="1" dirty="0" smtClean="0">
                <a:solidFill>
                  <a:schemeClr val="accent3"/>
                </a:solidFill>
              </a:rPr>
              <a:t>Vested </a:t>
            </a:r>
          </a:p>
          <a:p>
            <a:pPr lvl="1"/>
            <a:r>
              <a:rPr lang="en-US" dirty="0" smtClean="0"/>
              <a:t>An identifiable person is certain to get a vested estate. You know who is going to get it and when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Vested Subject to </a:t>
            </a:r>
            <a:r>
              <a:rPr lang="en-US" b="1" dirty="0" smtClean="0">
                <a:solidFill>
                  <a:schemeClr val="accent3"/>
                </a:solidFill>
              </a:rPr>
              <a:t>Divestment</a:t>
            </a:r>
          </a:p>
          <a:p>
            <a:pPr lvl="1"/>
            <a:r>
              <a:rPr lang="en-US" dirty="0" smtClean="0"/>
              <a:t>An identifiable person is going to get a vested estate but there is a condition subsequent that means they could lose their interest</a:t>
            </a:r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Vested Subject to </a:t>
            </a:r>
            <a:r>
              <a:rPr lang="en-US" b="1" dirty="0" smtClean="0">
                <a:solidFill>
                  <a:schemeClr val="accent3"/>
                </a:solidFill>
              </a:rPr>
              <a:t>Open</a:t>
            </a:r>
          </a:p>
          <a:p>
            <a:pPr lvl="1"/>
            <a:r>
              <a:rPr lang="en-US" dirty="0" smtClean="0"/>
              <a:t>An identifiable person is going to get a vested estate, but that person might need to share it.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 to my daughter A for life, and then to my son B and his heirs.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855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 has a life estate</a:t>
            </a:r>
          </a:p>
          <a:p>
            <a:pPr lvl="0"/>
            <a:r>
              <a:rPr lang="en-US" dirty="0"/>
              <a:t>B has a remainder. 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we know who is going to get what when? </a:t>
            </a:r>
            <a:endParaRPr lang="en-US" dirty="0" smtClean="0"/>
          </a:p>
          <a:p>
            <a:pPr lvl="1"/>
            <a:r>
              <a:rPr lang="en-US" dirty="0" smtClean="0"/>
              <a:t>Yes.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Is </a:t>
            </a:r>
            <a:r>
              <a:rPr lang="en-US" dirty="0"/>
              <a:t>there a condition precedent to getting? </a:t>
            </a:r>
            <a:endParaRPr lang="en-US" dirty="0" smtClean="0"/>
          </a:p>
          <a:p>
            <a:pPr lvl="1"/>
            <a:r>
              <a:rPr lang="en-US" dirty="0" smtClean="0"/>
              <a:t>No</a:t>
            </a:r>
            <a:r>
              <a:rPr lang="en-US" dirty="0"/>
              <a:t>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Then </a:t>
            </a:r>
            <a:r>
              <a:rPr lang="en-US" dirty="0"/>
              <a:t>it must be a vested remainder. What kind of vested remainder? Is it created in a known person? </a:t>
            </a:r>
            <a:endParaRPr lang="en-US" dirty="0" smtClean="0"/>
          </a:p>
          <a:p>
            <a:pPr lvl="1"/>
            <a:r>
              <a:rPr lang="en-US" dirty="0" smtClean="0"/>
              <a:t>Yes</a:t>
            </a:r>
            <a:r>
              <a:rPr lang="en-US" dirty="0"/>
              <a:t>. Is there a condition precedent? </a:t>
            </a:r>
            <a:endParaRPr lang="en-US" dirty="0" smtClean="0"/>
          </a:p>
          <a:p>
            <a:pPr lvl="1"/>
            <a:r>
              <a:rPr lang="en-US" dirty="0" smtClean="0"/>
              <a:t>No.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Can it be taken away by a future event? No.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indefeasibly vested.</a:t>
            </a:r>
          </a:p>
        </p:txBody>
      </p:sp>
    </p:spTree>
    <p:extLst>
      <p:ext uri="{BB962C8B-B14F-4D97-AF65-F5344CB8AC3E}">
        <p14:creationId xmlns:p14="http://schemas.microsoft.com/office/powerpoint/2010/main" val="162331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ctr" defTabSz="457200" rtl="0">
              <a:spcBef>
                <a:spcPct val="0"/>
              </a:spcBef>
            </a:pPr>
            <a:r>
              <a:rPr lang="en-US" sz="2400" dirty="0"/>
              <a:t>O to my daughter A for life, and then to my son B and his heirs, but if my son C should ever register as a Republican, to C and his heirs. C is a democrat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/>
            <a:r>
              <a:rPr lang="en-US" sz="3600" dirty="0"/>
              <a:t>O to A for life and then to A’s children and their heirs</a:t>
            </a:r>
            <a:r>
              <a:rPr lang="en-US" sz="3600" dirty="0" smtClean="0"/>
              <a:t>. (A currently has 1 child)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n-US" sz="4000" dirty="0"/>
              <a:t>O to A for life, then to B and her heirs if B is admitted to the bar.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/>
            <a:r>
              <a:rPr lang="en-US" sz="4000" dirty="0"/>
              <a:t>O to A for life, then to A’s children. A has no children. </a:t>
            </a:r>
            <a:endParaRPr lang="en-US" sz="4000" dirty="0" smtClean="0"/>
          </a:p>
          <a:p>
            <a:pPr marL="285750" lvl="1"/>
            <a:r>
              <a:rPr lang="en-US" sz="4000" dirty="0"/>
              <a:t>To A for life and then to the first person in my </a:t>
            </a:r>
            <a:r>
              <a:rPr lang="en-US" sz="4000" dirty="0" smtClean="0"/>
              <a:t>2016 </a:t>
            </a:r>
            <a:r>
              <a:rPr lang="en-US" sz="4000" dirty="0"/>
              <a:t>property class who becomes a judge.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21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Executory Interest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divest another estate (or future interest) to become possessory</a:t>
            </a:r>
          </a:p>
          <a:p>
            <a:r>
              <a:rPr lang="en-US" dirty="0" smtClean="0"/>
              <a:t>It always follows a </a:t>
            </a:r>
            <a:r>
              <a:rPr lang="en-US" dirty="0" err="1" smtClean="0"/>
              <a:t>FESL</a:t>
            </a:r>
            <a:r>
              <a:rPr lang="en-US" dirty="0" smtClean="0"/>
              <a:t> but can also occur elsewhere</a:t>
            </a:r>
          </a:p>
          <a:p>
            <a:r>
              <a:rPr lang="en-US" dirty="0" smtClean="0"/>
              <a:t>Springing (from O) and Shifting (from someone else)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to A 15 years from now.</a:t>
            </a:r>
          </a:p>
          <a:p>
            <a:r>
              <a:rPr lang="en-US" dirty="0" smtClean="0"/>
              <a:t>O to B for life, then to C, but if D should return to New York then to D.</a:t>
            </a:r>
          </a:p>
          <a:p>
            <a:r>
              <a:rPr lang="en-US" dirty="0" smtClean="0"/>
              <a:t>O to E when E marries.</a:t>
            </a:r>
          </a:p>
          <a:p>
            <a:r>
              <a:rPr lang="en-US" dirty="0" smtClean="0"/>
              <a:t>O to F as long as no alcohol is served on the property and if alcohol is served there to Alcoholics Anonymous </a:t>
            </a:r>
          </a:p>
          <a:p>
            <a:r>
              <a:rPr lang="en-US" dirty="0" smtClean="0"/>
              <a:t>O to G for life, and then to H if H becomes a lawyer</a:t>
            </a:r>
          </a:p>
        </p:txBody>
      </p:sp>
    </p:spTree>
    <p:extLst>
      <p:ext uri="{BB962C8B-B14F-4D97-AF65-F5344CB8AC3E}">
        <p14:creationId xmlns:p14="http://schemas.microsoft.com/office/powerpoint/2010/main" val="25976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lvl="2"/>
            <a:r>
              <a:rPr lang="en-US" sz="4000" dirty="0"/>
              <a:t>O to my daughter A upon the occasion of her marriage</a:t>
            </a:r>
            <a:r>
              <a:rPr lang="en-US" sz="4000" dirty="0" smtClean="0"/>
              <a:t>.</a:t>
            </a:r>
          </a:p>
          <a:p>
            <a:pPr marL="285750" lvl="2"/>
            <a:r>
              <a:rPr lang="en-US" sz="4000" dirty="0"/>
              <a:t>O to A for life, then to B and her heirs, but if B should die without issue surviving her, to C and her </a:t>
            </a:r>
            <a:r>
              <a:rPr lang="en-US" sz="4000"/>
              <a:t>heirs</a:t>
            </a:r>
            <a:r>
              <a:rPr lang="en-US" sz="4000" smtClean="0"/>
              <a:t>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66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 Simple Subject to an Executory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O to A and her heirs so long as </a:t>
            </a:r>
            <a:r>
              <a:rPr lang="en-US" dirty="0" err="1" smtClean="0"/>
              <a:t>Blackacre</a:t>
            </a:r>
            <a:r>
              <a:rPr lang="en-US" dirty="0" smtClean="0"/>
              <a:t> is used for agriculture, and it if is not so used to B and her heirs</a:t>
            </a:r>
          </a:p>
          <a:p>
            <a:pPr lvl="1"/>
            <a:r>
              <a:rPr lang="en-US" dirty="0" smtClean="0"/>
              <a:t>A has Fee Simple Subject to an Executory Limitation</a:t>
            </a:r>
          </a:p>
          <a:p>
            <a:pPr lvl="1"/>
            <a:r>
              <a:rPr lang="en-US" dirty="0" smtClean="0"/>
              <a:t>B has an Executory Interest </a:t>
            </a:r>
          </a:p>
          <a:p>
            <a:pPr lvl="1"/>
            <a:r>
              <a:rPr lang="en-US" dirty="0" smtClean="0"/>
              <a:t>O has Nothing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518" y="3330021"/>
            <a:ext cx="3546131" cy="23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Convey the Land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accent3"/>
                </a:solidFill>
              </a:rPr>
              <a:t>O wants to give his land to his only child, but O wants the land to stay in the family forever. How should he proceed</a:t>
            </a:r>
            <a:r>
              <a:rPr lang="en-US" b="1" dirty="0" smtClean="0">
                <a:solidFill>
                  <a:schemeClr val="accent3"/>
                </a:solidFill>
              </a:rPr>
              <a:t>?</a:t>
            </a:r>
          </a:p>
          <a:p>
            <a:pPr lvl="1"/>
            <a:r>
              <a:rPr lang="en-US" dirty="0" smtClean="0"/>
              <a:t>Fee Tail?</a:t>
            </a:r>
          </a:p>
          <a:p>
            <a:pPr lvl="1"/>
            <a:r>
              <a:rPr lang="en-US" dirty="0" smtClean="0"/>
              <a:t>Just can’t do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3"/>
                </a:solidFill>
              </a:rPr>
              <a:t>O wants to sell her property for the highest possible price. How should she proceed?</a:t>
            </a:r>
          </a:p>
          <a:p>
            <a:pPr lvl="1"/>
            <a:r>
              <a:rPr lang="en-US" dirty="0" smtClean="0"/>
              <a:t>FSA.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 the Land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285998"/>
            <a:ext cx="9601196" cy="393192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3. O wants to give his land to A, but he wants the land back if it is used for commercial purposes. Can he do so? 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How?</a:t>
            </a:r>
          </a:p>
          <a:p>
            <a:pPr lvl="1"/>
            <a:r>
              <a:rPr lang="en-US" dirty="0" err="1" smtClean="0"/>
              <a:t>FSD</a:t>
            </a:r>
            <a:r>
              <a:rPr lang="en-US" dirty="0" smtClean="0"/>
              <a:t>: Fee Simple Determinable</a:t>
            </a:r>
          </a:p>
          <a:p>
            <a:pPr lvl="2"/>
            <a:r>
              <a:rPr lang="en-US" dirty="0" smtClean="0"/>
              <a:t>O to A and her heirs so long as the land is not used for commercial purposes.</a:t>
            </a:r>
          </a:p>
          <a:p>
            <a:pPr lvl="1"/>
            <a:r>
              <a:rPr lang="en-US" dirty="0" err="1" smtClean="0"/>
              <a:t>FSSCS</a:t>
            </a:r>
            <a:r>
              <a:rPr lang="en-US" dirty="0" smtClean="0"/>
              <a:t>: Fee Simple Subject to a Condition Subsequent</a:t>
            </a:r>
          </a:p>
          <a:p>
            <a:pPr lvl="2"/>
            <a:r>
              <a:rPr lang="en-US" dirty="0" smtClean="0"/>
              <a:t>O to A and her heirs provided that it is not used for commercial purposes (and if so O has the right to re-enter and take back the 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 the Land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4. O wants to give her land to her husband until he dies. Can she do so?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How?</a:t>
            </a:r>
          </a:p>
          <a:p>
            <a:pPr lvl="1"/>
            <a:r>
              <a:rPr lang="en-US" dirty="0" smtClean="0"/>
              <a:t>Life Estate: O to O’s husband for life. (Note O retains a future interest here called a reversion)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 the Land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5. O wants to her land to her church as long as it is used for church purposes, but if the land ceases to be used for church purposed, then O wants to be able to take back the property. Can she do so?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How?</a:t>
            </a:r>
          </a:p>
          <a:p>
            <a:pPr lvl="1"/>
            <a:r>
              <a:rPr lang="en-US" dirty="0" err="1" smtClean="0"/>
              <a:t>FSSCS</a:t>
            </a:r>
            <a:r>
              <a:rPr lang="en-US" dirty="0" smtClean="0"/>
              <a:t> (Fee Simple Subject to a  Condition Subsequent)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 the Land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6. O wants her friend A to have an FSA. How should she write it?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From O to A  / From O to A and her heirs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7. O wants A to have fee simple almost – just doesn’t want the land to ever be used for commercial purposes.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just like number 3 can use the </a:t>
            </a:r>
            <a:r>
              <a:rPr lang="en-US" dirty="0" err="1" smtClean="0"/>
              <a:t>FSD</a:t>
            </a:r>
            <a:r>
              <a:rPr lang="en-US" dirty="0" smtClean="0"/>
              <a:t> or </a:t>
            </a:r>
            <a:r>
              <a:rPr lang="en-US" dirty="0" err="1" smtClean="0"/>
              <a:t>FSCS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8. O wants her son to have the land until he dies and then she wants the land to come back to her. How should she write it?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O to S for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Convey the Land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9. O wants her son to have the land until he dies and then she wants the land to go to her daughter</a:t>
            </a:r>
          </a:p>
          <a:p>
            <a:pPr lvl="1"/>
            <a:r>
              <a:rPr lang="en-US" dirty="0" smtClean="0"/>
              <a:t>O to S for life, then to D.</a:t>
            </a:r>
          </a:p>
          <a:p>
            <a:pPr lvl="2"/>
            <a:r>
              <a:rPr lang="en-US" dirty="0" smtClean="0"/>
              <a:t>S gets s life estate. D gets a indefeasibly vested remainder.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10. O wants her son to have the land until he dies and then she wants the land to go to her daughter unless her daughter got married before then.</a:t>
            </a:r>
          </a:p>
          <a:p>
            <a:pPr lvl="1"/>
            <a:r>
              <a:rPr lang="en-US" dirty="0" smtClean="0"/>
              <a:t>O to S for life, then to D unless D is married before S’s death.</a:t>
            </a:r>
          </a:p>
          <a:p>
            <a:pPr lvl="2"/>
            <a:r>
              <a:rPr lang="en-US" dirty="0" smtClean="0"/>
              <a:t>S gets a life estate. D gets a vested remainder subject to complete divestment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1587</Words>
  <Application>Microsoft Office PowerPoint</Application>
  <PresentationFormat>Widescreen</PresentationFormat>
  <Paragraphs>157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Garamond</vt:lpstr>
      <vt:lpstr>Wingdings</vt:lpstr>
      <vt:lpstr>Organic</vt:lpstr>
      <vt:lpstr>Property </vt:lpstr>
      <vt:lpstr>Freehold Estates</vt:lpstr>
      <vt:lpstr>Fee Simple Subject to an Executory Limitation</vt:lpstr>
      <vt:lpstr>Convey the Land Problems</vt:lpstr>
      <vt:lpstr>Convey the Land Problems</vt:lpstr>
      <vt:lpstr>Convey the Land Problems</vt:lpstr>
      <vt:lpstr>Convey the Land Problems</vt:lpstr>
      <vt:lpstr>Convey the Land Problems</vt:lpstr>
      <vt:lpstr>Convey the Land Problems</vt:lpstr>
      <vt:lpstr>Future Interests</vt:lpstr>
      <vt:lpstr>Reversion Examples</vt:lpstr>
      <vt:lpstr>Reversion Examples</vt:lpstr>
      <vt:lpstr>O to A for Life</vt:lpstr>
      <vt:lpstr>Possibility of Reverter</vt:lpstr>
      <vt:lpstr>Possibility of Reverter Example</vt:lpstr>
      <vt:lpstr>Power of Termination / Right of Re-Entry</vt:lpstr>
      <vt:lpstr>Power of Termination / Right of Re-Entry</vt:lpstr>
      <vt:lpstr>Future Interests</vt:lpstr>
      <vt:lpstr>Types of Remainders</vt:lpstr>
      <vt:lpstr>Vested Remainders</vt:lpstr>
      <vt:lpstr>O to my daughter A for life, and then to my son B and his heirs.</vt:lpstr>
      <vt:lpstr>O to my daughter A for life, and then to my son B and his heirs, but if my son C should ever register as a Republican, to C and his heirs. C is a democrat.</vt:lpstr>
      <vt:lpstr>O to A for life and then to A’s children and their heirs. (A currently has 1 child)</vt:lpstr>
      <vt:lpstr>O to A for life, then to B and her heirs if B is admitted to the bar.</vt:lpstr>
      <vt:lpstr>Executory Interest </vt:lpstr>
      <vt:lpstr>Examples</vt:lpstr>
      <vt:lpstr>EI Examples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Owley Lippmann, Jessica</dc:creator>
  <cp:lastModifiedBy>Owley Lippmann, Jessica</cp:lastModifiedBy>
  <cp:revision>11</cp:revision>
  <dcterms:created xsi:type="dcterms:W3CDTF">2016-03-08T03:02:07Z</dcterms:created>
  <dcterms:modified xsi:type="dcterms:W3CDTF">2016-03-09T20:51:33Z</dcterms:modified>
</cp:coreProperties>
</file>