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5" r:id="rId3"/>
    <p:sldId id="257" r:id="rId4"/>
    <p:sldId id="258" r:id="rId5"/>
    <p:sldId id="259" r:id="rId6"/>
    <p:sldId id="260" r:id="rId7"/>
    <p:sldId id="261" r:id="rId8"/>
    <p:sldId id="262" r:id="rId9"/>
    <p:sldId id="263" r:id="rId10"/>
    <p:sldId id="264" r:id="rId11"/>
    <p:sldId id="265" r:id="rId12"/>
    <p:sldId id="266" r:id="rId13"/>
    <p:sldId id="267" r:id="rId14"/>
    <p:sldId id="268" r:id="rId15"/>
    <p:sldId id="276" r:id="rId16"/>
    <p:sldId id="277" r:id="rId17"/>
    <p:sldId id="278" r:id="rId18"/>
    <p:sldId id="279" r:id="rId19"/>
    <p:sldId id="280" r:id="rId20"/>
    <p:sldId id="281" r:id="rId21"/>
    <p:sldId id="282"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2/24/2016</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2/24/2016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2/24/2016</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Property</a:t>
            </a:r>
            <a:endParaRPr lang="en-US" dirty="0"/>
          </a:p>
        </p:txBody>
      </p:sp>
      <p:sp>
        <p:nvSpPr>
          <p:cNvPr id="3" name="Subtitle 2"/>
          <p:cNvSpPr>
            <a:spLocks noGrp="1"/>
          </p:cNvSpPr>
          <p:nvPr>
            <p:ph type="subTitle" idx="1"/>
          </p:nvPr>
        </p:nvSpPr>
        <p:spPr/>
        <p:txBody>
          <a:bodyPr/>
          <a:lstStyle/>
          <a:p>
            <a:r>
              <a:rPr lang="en-US" dirty="0" smtClean="0"/>
              <a:t>Class #6</a:t>
            </a:r>
          </a:p>
          <a:p>
            <a:r>
              <a:rPr lang="en-US" dirty="0" smtClean="0"/>
              <a:t>2/24/16</a:t>
            </a:r>
            <a:endParaRPr lang="en-US" dirty="0"/>
          </a:p>
        </p:txBody>
      </p:sp>
    </p:spTree>
    <p:extLst>
      <p:ext uri="{BB962C8B-B14F-4D97-AF65-F5344CB8AC3E}">
        <p14:creationId xmlns:p14="http://schemas.microsoft.com/office/powerpoint/2010/main" val="1245072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Benjamin v. </a:t>
            </a:r>
            <a:br>
              <a:rPr lang="en-US" sz="3600" dirty="0" smtClean="0"/>
            </a:br>
            <a:r>
              <a:rPr lang="en-US" sz="3600" dirty="0" err="1" smtClean="0"/>
              <a:t>Lidner</a:t>
            </a:r>
            <a:r>
              <a:rPr lang="en-US" sz="3600" dirty="0" smtClean="0"/>
              <a:t> Aviation</a:t>
            </a:r>
            <a:endParaRPr lang="en-US" sz="3600" dirty="0"/>
          </a:p>
        </p:txBody>
      </p:sp>
      <p:pic>
        <p:nvPicPr>
          <p:cNvPr id="5" name="Content Placeholder 4"/>
          <p:cNvPicPr>
            <a:picLocks noGrp="1" noChangeAspect="1"/>
          </p:cNvPicPr>
          <p:nvPr>
            <p:ph idx="1"/>
          </p:nvPr>
        </p:nvPicPr>
        <p:blipFill>
          <a:blip r:embed="rId2"/>
          <a:stretch>
            <a:fillRect/>
          </a:stretch>
        </p:blipFill>
        <p:spPr>
          <a:xfrm>
            <a:off x="5012266" y="1214846"/>
            <a:ext cx="6356253" cy="3853544"/>
          </a:xfrm>
          <a:prstGeom prst="rect">
            <a:avLst/>
          </a:prstGeom>
        </p:spPr>
      </p:pic>
      <p:sp>
        <p:nvSpPr>
          <p:cNvPr id="4" name="Text Placeholder 3"/>
          <p:cNvSpPr>
            <a:spLocks noGrp="1"/>
          </p:cNvSpPr>
          <p:nvPr>
            <p:ph type="body" sz="half" idx="2"/>
          </p:nvPr>
        </p:nvSpPr>
        <p:spPr/>
        <p:txBody>
          <a:bodyPr>
            <a:normAutofit/>
          </a:bodyPr>
          <a:lstStyle/>
          <a:p>
            <a:r>
              <a:rPr lang="en-US" sz="3200" dirty="0" smtClean="0">
                <a:solidFill>
                  <a:schemeClr val="accent2"/>
                </a:solidFill>
              </a:rPr>
              <a:t>Iowa 1995</a:t>
            </a:r>
          </a:p>
          <a:p>
            <a:r>
              <a:rPr lang="en-US" sz="3200" dirty="0" smtClean="0">
                <a:solidFill>
                  <a:schemeClr val="accent2"/>
                </a:solidFill>
              </a:rPr>
              <a:t>p. 188/191</a:t>
            </a:r>
            <a:endParaRPr lang="en-US" sz="3200" dirty="0">
              <a:solidFill>
                <a:schemeClr val="accent2"/>
              </a:solidFill>
            </a:endParaRPr>
          </a:p>
        </p:txBody>
      </p:sp>
    </p:spTree>
    <p:extLst>
      <p:ext uri="{BB962C8B-B14F-4D97-AF65-F5344CB8AC3E}">
        <p14:creationId xmlns:p14="http://schemas.microsoft.com/office/powerpoint/2010/main" val="41324473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76550" y="1019175"/>
            <a:ext cx="6438900" cy="4819650"/>
          </a:xfrm>
          <a:prstGeom prst="rect">
            <a:avLst/>
          </a:prstGeom>
        </p:spPr>
      </p:pic>
    </p:spTree>
    <p:extLst>
      <p:ext uri="{BB962C8B-B14F-4D97-AF65-F5344CB8AC3E}">
        <p14:creationId xmlns:p14="http://schemas.microsoft.com/office/powerpoint/2010/main" val="2923410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Examples from p. 197</a:t>
            </a:r>
            <a:endParaRPr lang="en-US" dirty="0"/>
          </a:p>
        </p:txBody>
      </p:sp>
      <p:sp>
        <p:nvSpPr>
          <p:cNvPr id="6" name="Content Placeholder 5"/>
          <p:cNvSpPr>
            <a:spLocks noGrp="1"/>
          </p:cNvSpPr>
          <p:nvPr>
            <p:ph idx="1"/>
          </p:nvPr>
        </p:nvSpPr>
        <p:spPr/>
        <p:txBody>
          <a:bodyPr/>
          <a:lstStyle/>
          <a:p>
            <a:r>
              <a:rPr lang="en-US" dirty="0" smtClean="0"/>
              <a:t>Nate F. buys a safe at an auction and asks Kristian to sell it at a weekend garage sale. While Kristian is showing the safe, he finds a wad of cash stuffed between the inner lining and the outer metal wall.</a:t>
            </a:r>
          </a:p>
          <a:p>
            <a:r>
              <a:rPr lang="en-US" dirty="0" smtClean="0"/>
              <a:t>Jairo, a contractor, agrees to demolish Tabitha’s building and to remove all resulting debris. After demolition, while Jairo is moving debris into a dump truck, he discovers valuable bearer bonds inside part of an old wall.</a:t>
            </a:r>
            <a:endParaRPr lang="en-US" dirty="0"/>
          </a:p>
        </p:txBody>
      </p:sp>
    </p:spTree>
    <p:extLst>
      <p:ext uri="{BB962C8B-B14F-4D97-AF65-F5344CB8AC3E}">
        <p14:creationId xmlns:p14="http://schemas.microsoft.com/office/powerpoint/2010/main" val="124716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Examples</a:t>
            </a:r>
            <a:endParaRPr lang="en-US" dirty="0"/>
          </a:p>
        </p:txBody>
      </p:sp>
      <p:sp>
        <p:nvSpPr>
          <p:cNvPr id="3" name="Content Placeholder 2"/>
          <p:cNvSpPr>
            <a:spLocks noGrp="1"/>
          </p:cNvSpPr>
          <p:nvPr>
            <p:ph idx="1"/>
          </p:nvPr>
        </p:nvSpPr>
        <p:spPr/>
        <p:txBody>
          <a:bodyPr/>
          <a:lstStyle/>
          <a:p>
            <a:r>
              <a:rPr lang="en-US" dirty="0" smtClean="0"/>
              <a:t>Farmer Emma employs two neighborhood boys to clean her barn. Underneath the chicken coop, the kids discover an old, rusted can filled with silver dollars.</a:t>
            </a:r>
          </a:p>
          <a:p>
            <a:r>
              <a:rPr lang="en-US" dirty="0" err="1" smtClean="0"/>
              <a:t>Shazia</a:t>
            </a:r>
            <a:r>
              <a:rPr lang="en-US" dirty="0" smtClean="0"/>
              <a:t> rents an apartment from Rosa. </a:t>
            </a:r>
            <a:r>
              <a:rPr lang="en-US" dirty="0" err="1" smtClean="0"/>
              <a:t>Shazia</a:t>
            </a:r>
            <a:r>
              <a:rPr lang="en-US" dirty="0" smtClean="0"/>
              <a:t> finds a sack filled with uncut diamonds wedged underneath the bottom shelf in one closet.</a:t>
            </a:r>
            <a:endParaRPr lang="en-US" dirty="0"/>
          </a:p>
        </p:txBody>
      </p:sp>
    </p:spTree>
    <p:extLst>
      <p:ext uri="{BB962C8B-B14F-4D97-AF65-F5344CB8AC3E}">
        <p14:creationId xmlns:p14="http://schemas.microsoft.com/office/powerpoint/2010/main" val="234351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York Law</a:t>
            </a:r>
            <a:endParaRPr lang="en-US" dirty="0"/>
          </a:p>
        </p:txBody>
      </p:sp>
      <p:sp>
        <p:nvSpPr>
          <p:cNvPr id="3" name="Content Placeholder 2"/>
          <p:cNvSpPr>
            <a:spLocks noGrp="1"/>
          </p:cNvSpPr>
          <p:nvPr>
            <p:ph idx="1"/>
          </p:nvPr>
        </p:nvSpPr>
        <p:spPr/>
        <p:txBody>
          <a:bodyPr/>
          <a:lstStyle/>
          <a:p>
            <a:r>
              <a:rPr lang="en-US" dirty="0"/>
              <a:t>3. The term "lost property" as used in this article includes lost or mislaid property. Abandoned property, waifs and treasure trove, and other property which is found, shall be presumed to be lost property and such presumption shall be conclusive unless it is established in an action or proceeding commenced within six months after the date of the finding that the property is not lost property. </a:t>
            </a:r>
          </a:p>
        </p:txBody>
      </p:sp>
    </p:spTree>
    <p:extLst>
      <p:ext uri="{BB962C8B-B14F-4D97-AF65-F5344CB8AC3E}">
        <p14:creationId xmlns:p14="http://schemas.microsoft.com/office/powerpoint/2010/main" val="3528696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solidFill>
                  <a:schemeClr val="accent2"/>
                </a:solidFill>
              </a:rPr>
              <a:t>Reynolds v. Bagwell</a:t>
            </a:r>
            <a:endParaRPr lang="en-US" sz="3600" dirty="0">
              <a:solidFill>
                <a:schemeClr val="accent2"/>
              </a:solidFill>
            </a:endParaRPr>
          </a:p>
        </p:txBody>
      </p:sp>
      <p:pic>
        <p:nvPicPr>
          <p:cNvPr id="7" name="Content Placeholder 6"/>
          <p:cNvPicPr>
            <a:picLocks noGrp="1" noChangeAspect="1"/>
          </p:cNvPicPr>
          <p:nvPr>
            <p:ph idx="1"/>
          </p:nvPr>
        </p:nvPicPr>
        <p:blipFill>
          <a:blip r:embed="rId2"/>
          <a:stretch>
            <a:fillRect/>
          </a:stretch>
        </p:blipFill>
        <p:spPr>
          <a:xfrm>
            <a:off x="6811661" y="736979"/>
            <a:ext cx="2728124" cy="5145206"/>
          </a:xfrm>
          <a:prstGeom prst="rect">
            <a:avLst/>
          </a:prstGeom>
        </p:spPr>
      </p:pic>
      <p:sp>
        <p:nvSpPr>
          <p:cNvPr id="5" name="Text Placeholder 4"/>
          <p:cNvSpPr>
            <a:spLocks noGrp="1"/>
          </p:cNvSpPr>
          <p:nvPr>
            <p:ph type="body" sz="half" idx="2"/>
          </p:nvPr>
        </p:nvSpPr>
        <p:spPr/>
        <p:txBody>
          <a:bodyPr>
            <a:normAutofit/>
          </a:bodyPr>
          <a:lstStyle/>
          <a:p>
            <a:r>
              <a:rPr lang="en-US" sz="2800" dirty="0" smtClean="0"/>
              <a:t>Oklahoma 1948</a:t>
            </a:r>
          </a:p>
          <a:p>
            <a:r>
              <a:rPr lang="en-US" sz="2800" dirty="0" smtClean="0"/>
              <a:t>p. 196</a:t>
            </a:r>
            <a:endParaRPr lang="en-US" sz="2800" dirty="0"/>
          </a:p>
        </p:txBody>
      </p:sp>
    </p:spTree>
    <p:extLst>
      <p:ext uri="{BB962C8B-B14F-4D97-AF65-F5344CB8AC3E}">
        <p14:creationId xmlns:p14="http://schemas.microsoft.com/office/powerpoint/2010/main" val="4043565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Elements of Adverse Possession</a:t>
            </a:r>
            <a:endParaRPr lang="en-US" dirty="0"/>
          </a:p>
        </p:txBody>
      </p:sp>
      <p:sp>
        <p:nvSpPr>
          <p:cNvPr id="6" name="Content Placeholder 5"/>
          <p:cNvSpPr>
            <a:spLocks noGrp="1"/>
          </p:cNvSpPr>
          <p:nvPr>
            <p:ph sz="half" idx="1"/>
          </p:nvPr>
        </p:nvSpPr>
        <p:spPr/>
        <p:txBody>
          <a:bodyPr/>
          <a:lstStyle/>
          <a:p>
            <a:r>
              <a:rPr lang="en-US" dirty="0" smtClean="0"/>
              <a:t>Actual</a:t>
            </a:r>
          </a:p>
          <a:p>
            <a:r>
              <a:rPr lang="en-US" dirty="0" smtClean="0"/>
              <a:t>Exclusive</a:t>
            </a:r>
          </a:p>
          <a:p>
            <a:r>
              <a:rPr lang="en-US" dirty="0" smtClean="0"/>
              <a:t>Open &amp; Notorious</a:t>
            </a:r>
          </a:p>
          <a:p>
            <a:r>
              <a:rPr lang="en-US" dirty="0" smtClean="0"/>
              <a:t>Hostile</a:t>
            </a:r>
          </a:p>
          <a:p>
            <a:r>
              <a:rPr lang="en-US" dirty="0" smtClean="0"/>
              <a:t>Continuous</a:t>
            </a:r>
          </a:p>
          <a:p>
            <a:r>
              <a:rPr lang="en-US" dirty="0" smtClean="0"/>
              <a:t>SOL</a:t>
            </a:r>
            <a:endParaRPr lang="en-US" dirty="0"/>
          </a:p>
        </p:txBody>
      </p:sp>
      <p:pic>
        <p:nvPicPr>
          <p:cNvPr id="8" name="Content Placeholder 7"/>
          <p:cNvPicPr>
            <a:picLocks noGrp="1" noChangeAspect="1"/>
          </p:cNvPicPr>
          <p:nvPr>
            <p:ph sz="half" idx="2"/>
          </p:nvPr>
        </p:nvPicPr>
        <p:blipFill>
          <a:blip r:embed="rId2"/>
          <a:stretch>
            <a:fillRect/>
          </a:stretch>
        </p:blipFill>
        <p:spPr>
          <a:xfrm>
            <a:off x="6701052" y="2560320"/>
            <a:ext cx="3552848" cy="3552848"/>
          </a:xfrm>
          <a:prstGeom prst="rect">
            <a:avLst/>
          </a:prstGeom>
        </p:spPr>
      </p:pic>
    </p:spTree>
    <p:extLst>
      <p:ext uri="{BB962C8B-B14F-4D97-AF65-F5344CB8AC3E}">
        <p14:creationId xmlns:p14="http://schemas.microsoft.com/office/powerpoint/2010/main" val="208863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8365" y="-1221444"/>
            <a:ext cx="12706065" cy="9357845"/>
          </a:xfrm>
          <a:prstGeom prst="rect">
            <a:avLst/>
          </a:prstGeom>
        </p:spPr>
      </p:pic>
      <p:sp>
        <p:nvSpPr>
          <p:cNvPr id="4" name="Title 3"/>
          <p:cNvSpPr>
            <a:spLocks noGrp="1"/>
          </p:cNvSpPr>
          <p:nvPr>
            <p:ph type="title"/>
          </p:nvPr>
        </p:nvSpPr>
        <p:spPr/>
        <p:txBody>
          <a:bodyPr>
            <a:normAutofit/>
          </a:bodyPr>
          <a:lstStyle/>
          <a:p>
            <a:r>
              <a:rPr lang="en-US" b="1" dirty="0">
                <a:solidFill>
                  <a:schemeClr val="bg1"/>
                </a:solidFill>
              </a:rPr>
              <a:t>O’Keefe v. </a:t>
            </a:r>
            <a:r>
              <a:rPr lang="en-US" b="1" dirty="0" smtClean="0">
                <a:solidFill>
                  <a:schemeClr val="bg1"/>
                </a:solidFill>
              </a:rPr>
              <a:t>Snyder</a:t>
            </a:r>
            <a:endParaRPr lang="en-US" dirty="0">
              <a:solidFill>
                <a:schemeClr val="bg1"/>
              </a:solidFill>
            </a:endParaRPr>
          </a:p>
        </p:txBody>
      </p:sp>
      <p:sp>
        <p:nvSpPr>
          <p:cNvPr id="5" name="Text Placeholder 4"/>
          <p:cNvSpPr>
            <a:spLocks noGrp="1"/>
          </p:cNvSpPr>
          <p:nvPr>
            <p:ph type="body" idx="1"/>
          </p:nvPr>
        </p:nvSpPr>
        <p:spPr/>
        <p:txBody>
          <a:bodyPr/>
          <a:lstStyle/>
          <a:p>
            <a:r>
              <a:rPr lang="en-US" b="1" dirty="0">
                <a:solidFill>
                  <a:schemeClr val="bg1"/>
                </a:solidFill>
              </a:rPr>
              <a:t>(New Jersey 1980) p. </a:t>
            </a:r>
            <a:r>
              <a:rPr lang="en-US" b="1" dirty="0" smtClean="0">
                <a:solidFill>
                  <a:schemeClr val="bg1"/>
                </a:solidFill>
              </a:rPr>
              <a:t>199</a:t>
            </a:r>
            <a:endParaRPr lang="en-US" dirty="0">
              <a:solidFill>
                <a:schemeClr val="bg1"/>
              </a:solidFill>
            </a:endParaRPr>
          </a:p>
        </p:txBody>
      </p:sp>
    </p:spTree>
    <p:extLst>
      <p:ext uri="{BB962C8B-B14F-4D97-AF65-F5344CB8AC3E}">
        <p14:creationId xmlns:p14="http://schemas.microsoft.com/office/powerpoint/2010/main" val="18219040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tretch>
            <a:fillRect/>
          </a:stretch>
        </p:blipFill>
        <p:spPr>
          <a:xfrm>
            <a:off x="6470887" y="1019433"/>
            <a:ext cx="4570152" cy="4570152"/>
          </a:xfrm>
          <a:prstGeom prst="rect">
            <a:avLst/>
          </a:prstGeom>
        </p:spPr>
      </p:pic>
      <p:sp>
        <p:nvSpPr>
          <p:cNvPr id="6" name="Text Placeholder 5"/>
          <p:cNvSpPr>
            <a:spLocks noGrp="1"/>
          </p:cNvSpPr>
          <p:nvPr>
            <p:ph type="body" sz="half" idx="2"/>
          </p:nvPr>
        </p:nvSpPr>
        <p:spPr/>
        <p:txBody>
          <a:bodyPr/>
          <a:lstStyle/>
          <a:p>
            <a:endParaRPr lang="en-US"/>
          </a:p>
        </p:txBody>
      </p:sp>
      <p:pic>
        <p:nvPicPr>
          <p:cNvPr id="8" name="Picture 7"/>
          <p:cNvPicPr>
            <a:picLocks noChangeAspect="1"/>
          </p:cNvPicPr>
          <p:nvPr/>
        </p:nvPicPr>
        <p:blipFill>
          <a:blip r:embed="rId3"/>
          <a:stretch>
            <a:fillRect/>
          </a:stretch>
        </p:blipFill>
        <p:spPr>
          <a:xfrm>
            <a:off x="2103027" y="1019433"/>
            <a:ext cx="3638550" cy="4572000"/>
          </a:xfrm>
          <a:prstGeom prst="rect">
            <a:avLst/>
          </a:prstGeom>
        </p:spPr>
      </p:pic>
    </p:spTree>
    <p:extLst>
      <p:ext uri="{BB962C8B-B14F-4D97-AF65-F5344CB8AC3E}">
        <p14:creationId xmlns:p14="http://schemas.microsoft.com/office/powerpoint/2010/main" val="42571327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6862936" y="849299"/>
            <a:ext cx="2745088" cy="5316321"/>
          </a:xfrm>
          <a:prstGeom prst="rect">
            <a:avLst/>
          </a:prstGeom>
        </p:spPr>
      </p:pic>
      <p:sp>
        <p:nvSpPr>
          <p:cNvPr id="4" name="Text Placeholder 3"/>
          <p:cNvSpPr>
            <a:spLocks noGrp="1"/>
          </p:cNvSpPr>
          <p:nvPr>
            <p:ph type="body" sz="half" idx="2"/>
          </p:nvPr>
        </p:nvSpPr>
        <p:spPr/>
        <p:txBody>
          <a:bodyPr/>
          <a:lstStyle/>
          <a:p>
            <a:endParaRPr lang="en-US"/>
          </a:p>
        </p:txBody>
      </p:sp>
      <p:pic>
        <p:nvPicPr>
          <p:cNvPr id="6" name="Picture 5"/>
          <p:cNvPicPr>
            <a:picLocks noChangeAspect="1"/>
          </p:cNvPicPr>
          <p:nvPr/>
        </p:nvPicPr>
        <p:blipFill>
          <a:blip r:embed="rId3"/>
          <a:stretch>
            <a:fillRect/>
          </a:stretch>
        </p:blipFill>
        <p:spPr>
          <a:xfrm>
            <a:off x="1293811" y="753763"/>
            <a:ext cx="4125870" cy="5048123"/>
          </a:xfrm>
          <a:prstGeom prst="rect">
            <a:avLst/>
          </a:prstGeom>
        </p:spPr>
      </p:pic>
    </p:spTree>
    <p:extLst>
      <p:ext uri="{BB962C8B-B14F-4D97-AF65-F5344CB8AC3E}">
        <p14:creationId xmlns:p14="http://schemas.microsoft.com/office/powerpoint/2010/main" val="19082371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Categories Found Chattels</a:t>
            </a:r>
            <a:endParaRPr lang="en-US" dirty="0"/>
          </a:p>
        </p:txBody>
      </p:sp>
      <p:sp>
        <p:nvSpPr>
          <p:cNvPr id="3" name="Content Placeholder 2"/>
          <p:cNvSpPr>
            <a:spLocks noGrp="1"/>
          </p:cNvSpPr>
          <p:nvPr>
            <p:ph sz="half" idx="1"/>
          </p:nvPr>
        </p:nvSpPr>
        <p:spPr/>
        <p:txBody>
          <a:bodyPr>
            <a:normAutofit/>
          </a:bodyPr>
          <a:lstStyle/>
          <a:p>
            <a:r>
              <a:rPr lang="en-US" sz="3200" dirty="0" smtClean="0"/>
              <a:t>Lost</a:t>
            </a:r>
          </a:p>
          <a:p>
            <a:r>
              <a:rPr lang="en-US" sz="3200" dirty="0" smtClean="0"/>
              <a:t>Mislaid</a:t>
            </a:r>
          </a:p>
          <a:p>
            <a:r>
              <a:rPr lang="en-US" sz="3200" dirty="0" smtClean="0"/>
              <a:t>Abandoned</a:t>
            </a:r>
          </a:p>
          <a:p>
            <a:r>
              <a:rPr lang="en-US" sz="3200" dirty="0" smtClean="0"/>
              <a:t>Treasure Trove</a:t>
            </a:r>
            <a:endParaRPr lang="en-US" sz="3200" dirty="0"/>
          </a:p>
        </p:txBody>
      </p:sp>
      <p:pic>
        <p:nvPicPr>
          <p:cNvPr id="5" name="Content Placeholder 4"/>
          <p:cNvPicPr>
            <a:picLocks noGrp="1" noChangeAspect="1"/>
          </p:cNvPicPr>
          <p:nvPr>
            <p:ph sz="half" idx="2"/>
          </p:nvPr>
        </p:nvPicPr>
        <p:blipFill>
          <a:blip r:embed="rId2"/>
          <a:stretch>
            <a:fillRect/>
          </a:stretch>
        </p:blipFill>
        <p:spPr>
          <a:xfrm>
            <a:off x="6387153" y="2560320"/>
            <a:ext cx="3953609" cy="3207345"/>
          </a:xfrm>
          <a:prstGeom prst="rect">
            <a:avLst/>
          </a:prstGeom>
        </p:spPr>
      </p:pic>
    </p:spTree>
    <p:extLst>
      <p:ext uri="{BB962C8B-B14F-4D97-AF65-F5344CB8AC3E}">
        <p14:creationId xmlns:p14="http://schemas.microsoft.com/office/powerpoint/2010/main" val="1422689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Elements of Adverse Possession</a:t>
            </a:r>
            <a:endParaRPr lang="en-US" dirty="0"/>
          </a:p>
        </p:txBody>
      </p:sp>
      <p:sp>
        <p:nvSpPr>
          <p:cNvPr id="6" name="Content Placeholder 5"/>
          <p:cNvSpPr>
            <a:spLocks noGrp="1"/>
          </p:cNvSpPr>
          <p:nvPr>
            <p:ph sz="half" idx="1"/>
          </p:nvPr>
        </p:nvSpPr>
        <p:spPr/>
        <p:txBody>
          <a:bodyPr/>
          <a:lstStyle/>
          <a:p>
            <a:r>
              <a:rPr lang="en-US" dirty="0" smtClean="0"/>
              <a:t>Actual</a:t>
            </a:r>
          </a:p>
          <a:p>
            <a:r>
              <a:rPr lang="en-US" dirty="0" smtClean="0"/>
              <a:t>Exclusive</a:t>
            </a:r>
          </a:p>
          <a:p>
            <a:r>
              <a:rPr lang="en-US" dirty="0" smtClean="0"/>
              <a:t>Open &amp; Notorious</a:t>
            </a:r>
          </a:p>
          <a:p>
            <a:r>
              <a:rPr lang="en-US" dirty="0" smtClean="0"/>
              <a:t>Hostile</a:t>
            </a:r>
          </a:p>
          <a:p>
            <a:r>
              <a:rPr lang="en-US" dirty="0" smtClean="0"/>
              <a:t>Continuous</a:t>
            </a:r>
          </a:p>
          <a:p>
            <a:r>
              <a:rPr lang="en-US" dirty="0" smtClean="0"/>
              <a:t>SOL</a:t>
            </a:r>
            <a:endParaRPr lang="en-US" dirty="0"/>
          </a:p>
        </p:txBody>
      </p:sp>
      <p:pic>
        <p:nvPicPr>
          <p:cNvPr id="8" name="Content Placeholder 7"/>
          <p:cNvPicPr>
            <a:picLocks noGrp="1" noChangeAspect="1"/>
          </p:cNvPicPr>
          <p:nvPr>
            <p:ph sz="half" idx="2"/>
          </p:nvPr>
        </p:nvPicPr>
        <p:blipFill>
          <a:blip r:embed="rId2"/>
          <a:stretch>
            <a:fillRect/>
          </a:stretch>
        </p:blipFill>
        <p:spPr>
          <a:xfrm>
            <a:off x="6701052" y="2560320"/>
            <a:ext cx="3552848" cy="3552848"/>
          </a:xfrm>
          <a:prstGeom prst="rect">
            <a:avLst/>
          </a:prstGeom>
        </p:spPr>
      </p:pic>
    </p:spTree>
    <p:extLst>
      <p:ext uri="{BB962C8B-B14F-4D97-AF65-F5344CB8AC3E}">
        <p14:creationId xmlns:p14="http://schemas.microsoft.com/office/powerpoint/2010/main" val="403224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Solomon R. Guggenheim Foundation v. </a:t>
            </a:r>
            <a:r>
              <a:rPr lang="en-US" dirty="0" err="1" smtClean="0"/>
              <a:t>Lubell</a:t>
            </a:r>
            <a:endParaRPr lang="en-US" dirty="0"/>
          </a:p>
        </p:txBody>
      </p:sp>
      <p:pic>
        <p:nvPicPr>
          <p:cNvPr id="3" name="Picture Placeholder 2"/>
          <p:cNvPicPr>
            <a:picLocks noGrp="1" noChangeAspect="1"/>
          </p:cNvPicPr>
          <p:nvPr>
            <p:ph type="pic" idx="1"/>
          </p:nvPr>
        </p:nvPicPr>
        <p:blipFill>
          <a:blip r:embed="rId2"/>
          <a:srcRect t="9975" b="9975"/>
          <a:stretch>
            <a:fillRect/>
          </a:stretch>
        </p:blipFill>
        <p:spPr>
          <a:prstGeom prst="rect">
            <a:avLst/>
          </a:prstGeom>
        </p:spPr>
      </p:pic>
      <p:sp>
        <p:nvSpPr>
          <p:cNvPr id="6" name="Text Placeholder 5"/>
          <p:cNvSpPr>
            <a:spLocks noGrp="1"/>
          </p:cNvSpPr>
          <p:nvPr>
            <p:ph type="body" sz="half" idx="2"/>
          </p:nvPr>
        </p:nvSpPr>
        <p:spPr/>
        <p:txBody>
          <a:bodyPr/>
          <a:lstStyle/>
          <a:p>
            <a:r>
              <a:rPr lang="en-US" dirty="0" smtClean="0"/>
              <a:t>(New York 1991)</a:t>
            </a:r>
            <a:endParaRPr lang="en-US" dirty="0"/>
          </a:p>
        </p:txBody>
      </p:sp>
    </p:spTree>
    <p:extLst>
      <p:ext uri="{BB962C8B-B14F-4D97-AF65-F5344CB8AC3E}">
        <p14:creationId xmlns:p14="http://schemas.microsoft.com/office/powerpoint/2010/main" val="28942331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Hannah v. Peel</a:t>
            </a:r>
            <a:endParaRPr lang="en-US" sz="3600" dirty="0"/>
          </a:p>
        </p:txBody>
      </p:sp>
      <p:pic>
        <p:nvPicPr>
          <p:cNvPr id="6" name="Content Placeholder 5"/>
          <p:cNvPicPr>
            <a:picLocks noGrp="1" noChangeAspect="1"/>
          </p:cNvPicPr>
          <p:nvPr>
            <p:ph idx="1"/>
          </p:nvPr>
        </p:nvPicPr>
        <p:blipFill>
          <a:blip r:embed="rId2"/>
          <a:stretch>
            <a:fillRect/>
          </a:stretch>
        </p:blipFill>
        <p:spPr>
          <a:xfrm>
            <a:off x="5171957" y="1388534"/>
            <a:ext cx="6082327" cy="3991527"/>
          </a:xfrm>
          <a:prstGeom prst="rect">
            <a:avLst/>
          </a:prstGeom>
        </p:spPr>
      </p:pic>
      <p:sp>
        <p:nvSpPr>
          <p:cNvPr id="5" name="Text Placeholder 4"/>
          <p:cNvSpPr>
            <a:spLocks noGrp="1"/>
          </p:cNvSpPr>
          <p:nvPr>
            <p:ph type="body" sz="half" idx="2"/>
          </p:nvPr>
        </p:nvSpPr>
        <p:spPr/>
        <p:txBody>
          <a:bodyPr>
            <a:normAutofit/>
          </a:bodyPr>
          <a:lstStyle/>
          <a:p>
            <a:r>
              <a:rPr lang="en-US" sz="2800" dirty="0" smtClean="0"/>
              <a:t>England 1945</a:t>
            </a:r>
          </a:p>
          <a:p>
            <a:r>
              <a:rPr lang="en-US" sz="2800" dirty="0" smtClean="0"/>
              <a:t>p. 175/178</a:t>
            </a:r>
            <a:endParaRPr lang="en-US" sz="2800" dirty="0"/>
          </a:p>
        </p:txBody>
      </p:sp>
    </p:spTree>
    <p:extLst>
      <p:ext uri="{BB962C8B-B14F-4D97-AF65-F5344CB8AC3E}">
        <p14:creationId xmlns:p14="http://schemas.microsoft.com/office/powerpoint/2010/main" val="27234108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660822" y="494271"/>
            <a:ext cx="7217934" cy="5757862"/>
          </a:xfrm>
          <a:prstGeom prst="rect">
            <a:avLst/>
          </a:prstGeom>
        </p:spPr>
      </p:pic>
    </p:spTree>
    <p:extLst>
      <p:ext uri="{BB962C8B-B14F-4D97-AF65-F5344CB8AC3E}">
        <p14:creationId xmlns:p14="http://schemas.microsoft.com/office/powerpoint/2010/main" val="369485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71750" y="814387"/>
            <a:ext cx="7048500" cy="5229225"/>
          </a:xfrm>
          <a:prstGeom prst="rect">
            <a:avLst/>
          </a:prstGeom>
        </p:spPr>
      </p:pic>
    </p:spTree>
    <p:extLst>
      <p:ext uri="{BB962C8B-B14F-4D97-AF65-F5344CB8AC3E}">
        <p14:creationId xmlns:p14="http://schemas.microsoft.com/office/powerpoint/2010/main" val="54999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7206386" y="930412"/>
            <a:ext cx="3383194" cy="4892675"/>
          </a:xfrm>
          <a:prstGeom prst="rect">
            <a:avLst/>
          </a:prstGeom>
        </p:spPr>
      </p:pic>
      <p:sp>
        <p:nvSpPr>
          <p:cNvPr id="4" name="Text Placeholder 3"/>
          <p:cNvSpPr>
            <a:spLocks noGrp="1"/>
          </p:cNvSpPr>
          <p:nvPr>
            <p:ph type="body" sz="half" idx="2"/>
          </p:nvPr>
        </p:nvSpPr>
        <p:spPr/>
        <p:txBody>
          <a:bodyPr>
            <a:normAutofit/>
          </a:bodyPr>
          <a:lstStyle/>
          <a:p>
            <a:r>
              <a:rPr lang="en-US" sz="3600" dirty="0" smtClean="0"/>
              <a:t>Lost? </a:t>
            </a:r>
          </a:p>
          <a:p>
            <a:r>
              <a:rPr lang="en-US" sz="3600" dirty="0" smtClean="0"/>
              <a:t>Mislaid?</a:t>
            </a:r>
          </a:p>
          <a:p>
            <a:r>
              <a:rPr lang="en-US" sz="3600" dirty="0" smtClean="0"/>
              <a:t>Abandoned?</a:t>
            </a:r>
            <a:endParaRPr lang="en-US" sz="3600" dirty="0"/>
          </a:p>
        </p:txBody>
      </p:sp>
    </p:spTree>
    <p:extLst>
      <p:ext uri="{BB962C8B-B14F-4D97-AF65-F5344CB8AC3E}">
        <p14:creationId xmlns:p14="http://schemas.microsoft.com/office/powerpoint/2010/main" val="281507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Lost or Mislaid?</a:t>
            </a:r>
            <a:endParaRPr lang="en-US" dirty="0"/>
          </a:p>
        </p:txBody>
      </p:sp>
      <p:sp>
        <p:nvSpPr>
          <p:cNvPr id="6" name="Content Placeholder 5"/>
          <p:cNvSpPr>
            <a:spLocks noGrp="1"/>
          </p:cNvSpPr>
          <p:nvPr>
            <p:ph idx="1"/>
          </p:nvPr>
        </p:nvSpPr>
        <p:spPr>
          <a:xfrm>
            <a:off x="1295401" y="2556932"/>
            <a:ext cx="4256313" cy="3318936"/>
          </a:xfrm>
        </p:spPr>
        <p:txBody>
          <a:bodyPr/>
          <a:lstStyle/>
          <a:p>
            <a:r>
              <a:rPr lang="en-US" dirty="0" err="1" smtClean="0"/>
              <a:t>Jaela</a:t>
            </a:r>
            <a:r>
              <a:rPr lang="en-US" dirty="0" smtClean="0"/>
              <a:t> owns a home. She hires Amanda to do some repairs on her house. While Amanda is working, she find a hidden cache of money beneath the floor. Who owns the money?</a:t>
            </a:r>
            <a:endParaRPr lang="en-US" dirty="0"/>
          </a:p>
        </p:txBody>
      </p:sp>
      <p:pic>
        <p:nvPicPr>
          <p:cNvPr id="7" name="Picture 6"/>
          <p:cNvPicPr>
            <a:picLocks noChangeAspect="1"/>
          </p:cNvPicPr>
          <p:nvPr/>
        </p:nvPicPr>
        <p:blipFill>
          <a:blip r:embed="rId2"/>
          <a:stretch>
            <a:fillRect/>
          </a:stretch>
        </p:blipFill>
        <p:spPr>
          <a:xfrm>
            <a:off x="5826035" y="2556932"/>
            <a:ext cx="4454434" cy="3333762"/>
          </a:xfrm>
          <a:prstGeom prst="rect">
            <a:avLst/>
          </a:prstGeom>
        </p:spPr>
      </p:pic>
    </p:spTree>
    <p:extLst>
      <p:ext uri="{BB962C8B-B14F-4D97-AF65-F5344CB8AC3E}">
        <p14:creationId xmlns:p14="http://schemas.microsoft.com/office/powerpoint/2010/main" val="12303839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McAvoy</a:t>
            </a:r>
            <a:r>
              <a:rPr lang="en-US" dirty="0" smtClean="0"/>
              <a:t> v. Medina</a:t>
            </a:r>
            <a:endParaRPr lang="en-US" dirty="0"/>
          </a:p>
        </p:txBody>
      </p:sp>
      <p:sp>
        <p:nvSpPr>
          <p:cNvPr id="3" name="Content Placeholder 2"/>
          <p:cNvSpPr>
            <a:spLocks noGrp="1"/>
          </p:cNvSpPr>
          <p:nvPr>
            <p:ph idx="1"/>
          </p:nvPr>
        </p:nvSpPr>
        <p:spPr>
          <a:xfrm>
            <a:off x="1295401" y="2556932"/>
            <a:ext cx="3132908" cy="3318936"/>
          </a:xfrm>
        </p:spPr>
        <p:txBody>
          <a:bodyPr/>
          <a:lstStyle/>
          <a:p>
            <a:pPr marL="0" indent="0" algn="ctr">
              <a:buNone/>
            </a:pPr>
            <a:r>
              <a:rPr lang="en-US" dirty="0" smtClean="0"/>
              <a:t>Massachusetts 1866</a:t>
            </a:r>
          </a:p>
          <a:p>
            <a:pPr marL="0" indent="0" algn="ctr">
              <a:buNone/>
            </a:pPr>
            <a:r>
              <a:rPr lang="en-US" dirty="0" smtClean="0"/>
              <a:t>P. 183/186</a:t>
            </a:r>
            <a:endParaRPr lang="en-US" dirty="0"/>
          </a:p>
        </p:txBody>
      </p:sp>
      <p:pic>
        <p:nvPicPr>
          <p:cNvPr id="4" name="Picture 3"/>
          <p:cNvPicPr>
            <a:picLocks noChangeAspect="1"/>
          </p:cNvPicPr>
          <p:nvPr/>
        </p:nvPicPr>
        <p:blipFill>
          <a:blip r:embed="rId2"/>
          <a:stretch>
            <a:fillRect/>
          </a:stretch>
        </p:blipFill>
        <p:spPr>
          <a:xfrm>
            <a:off x="5471158" y="2556932"/>
            <a:ext cx="5425440" cy="3560445"/>
          </a:xfrm>
          <a:prstGeom prst="rect">
            <a:avLst/>
          </a:prstGeom>
        </p:spPr>
      </p:pic>
    </p:spTree>
    <p:extLst>
      <p:ext uri="{BB962C8B-B14F-4D97-AF65-F5344CB8AC3E}">
        <p14:creationId xmlns:p14="http://schemas.microsoft.com/office/powerpoint/2010/main" val="1471367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solidFill>
                  <a:schemeClr val="accent2"/>
                </a:solidFill>
              </a:rPr>
              <a:t>Haslem</a:t>
            </a:r>
            <a:r>
              <a:rPr lang="en-US" sz="3600" dirty="0" smtClean="0">
                <a:solidFill>
                  <a:schemeClr val="accent2"/>
                </a:solidFill>
              </a:rPr>
              <a:t> v. Lockwood</a:t>
            </a:r>
            <a:endParaRPr lang="en-US" sz="3600" dirty="0">
              <a:solidFill>
                <a:schemeClr val="accent2"/>
              </a:solidFill>
            </a:endParaRPr>
          </a:p>
        </p:txBody>
      </p:sp>
      <p:pic>
        <p:nvPicPr>
          <p:cNvPr id="2050" name="Picture 2" descr="http://30494445.weebly.com/uploads/9/1/4/9/9149020/20889_orig.png?1333693417"/>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418138" y="1135801"/>
            <a:ext cx="5470525" cy="45863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p:txBody>
          <a:bodyPr>
            <a:normAutofit/>
          </a:bodyPr>
          <a:lstStyle/>
          <a:p>
            <a:r>
              <a:rPr lang="en-US" sz="2400" dirty="0" smtClean="0"/>
              <a:t>Connecticut 1871</a:t>
            </a:r>
          </a:p>
          <a:p>
            <a:r>
              <a:rPr lang="en-US" sz="2400" dirty="0" smtClean="0"/>
              <a:t>p. 185/188</a:t>
            </a:r>
            <a:endParaRPr lang="en-US" sz="2400" dirty="0"/>
          </a:p>
        </p:txBody>
      </p:sp>
    </p:spTree>
    <p:extLst>
      <p:ext uri="{BB962C8B-B14F-4D97-AF65-F5344CB8AC3E}">
        <p14:creationId xmlns:p14="http://schemas.microsoft.com/office/powerpoint/2010/main" val="111433774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docProps/app.xml><?xml version="1.0" encoding="utf-8"?>
<Properties xmlns="http://schemas.openxmlformats.org/officeDocument/2006/extended-properties" xmlns:vt="http://schemas.openxmlformats.org/officeDocument/2006/docPropsVTypes">
  <Template>Organic</Template>
  <TotalTime>10</TotalTime>
  <Words>379</Words>
  <Application>Microsoft Office PowerPoint</Application>
  <PresentationFormat>Widescreen</PresentationFormat>
  <Paragraphs>54</Paragraphs>
  <Slides>21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Garamond</vt:lpstr>
      <vt:lpstr>Organic</vt:lpstr>
      <vt:lpstr>Property</vt:lpstr>
      <vt:lpstr>Categories Found Chattels</vt:lpstr>
      <vt:lpstr>Hannah v. Peel</vt:lpstr>
      <vt:lpstr>PowerPoint Presentation</vt:lpstr>
      <vt:lpstr>PowerPoint Presentation</vt:lpstr>
      <vt:lpstr>PowerPoint Presentation</vt:lpstr>
      <vt:lpstr>Lost or Mislaid?</vt:lpstr>
      <vt:lpstr>McAvoy v. Medina</vt:lpstr>
      <vt:lpstr>Haslem v. Lockwood</vt:lpstr>
      <vt:lpstr>Benjamin v.  Lidner Aviation</vt:lpstr>
      <vt:lpstr>PowerPoint Presentation</vt:lpstr>
      <vt:lpstr>Examples from p. 197</vt:lpstr>
      <vt:lpstr>More Examples</vt:lpstr>
      <vt:lpstr>New York Law</vt:lpstr>
      <vt:lpstr>Reynolds v. Bagwell</vt:lpstr>
      <vt:lpstr>The Elements of Adverse Possession</vt:lpstr>
      <vt:lpstr>O’Keefe v. Snyder</vt:lpstr>
      <vt:lpstr>PowerPoint Presentation</vt:lpstr>
      <vt:lpstr>PowerPoint Presentation</vt:lpstr>
      <vt:lpstr>The Elements of Adverse Possession</vt:lpstr>
      <vt:lpstr>Solomon R. Guggenheim Foundation v. Lubell</vt:lpstr>
    </vt:vector>
  </TitlesOfParts>
  <Company>University at Buffalo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Property</dc:title>
  <dc:creator>Owley Lippmann, Jessica</dc:creator>
  <cp:lastModifiedBy>Owley Lippmann, Jessica</cp:lastModifiedBy>
  <cp:revision>3</cp:revision>
  <dcterms:created xsi:type="dcterms:W3CDTF">2016-02-22T21:41:45Z</dcterms:created>
  <dcterms:modified xsi:type="dcterms:W3CDTF">2016-02-24T16:36:48Z</dcterms:modified>
</cp:coreProperties>
</file>