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8" r:id="rId1"/>
  </p:sldMasterIdLst>
  <p:notesMasterIdLst>
    <p:notesMasterId r:id="rId24"/>
  </p:notesMasterIdLst>
  <p:sldIdLst>
    <p:sldId id="256" r:id="rId2"/>
    <p:sldId id="286" r:id="rId3"/>
    <p:sldId id="261" r:id="rId4"/>
    <p:sldId id="262" r:id="rId5"/>
    <p:sldId id="263" r:id="rId6"/>
    <p:sldId id="264" r:id="rId7"/>
    <p:sldId id="265" r:id="rId8"/>
    <p:sldId id="287" r:id="rId9"/>
    <p:sldId id="272" r:id="rId10"/>
    <p:sldId id="273" r:id="rId11"/>
    <p:sldId id="288" r:id="rId12"/>
    <p:sldId id="266" r:id="rId13"/>
    <p:sldId id="267" r:id="rId14"/>
    <p:sldId id="268" r:id="rId15"/>
    <p:sldId id="274" r:id="rId16"/>
    <p:sldId id="275" r:id="rId17"/>
    <p:sldId id="289" r:id="rId18"/>
    <p:sldId id="292" r:id="rId19"/>
    <p:sldId id="276" r:id="rId20"/>
    <p:sldId id="270" r:id="rId21"/>
    <p:sldId id="277" r:id="rId22"/>
    <p:sldId id="278"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8C2B7D-0220-4E16-AE89-FE3FC960341A}" type="datetimeFigureOut">
              <a:rPr lang="en-US" smtClean="0"/>
              <a:t>2/17/2016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6D92EF-66D4-4718-BEC1-4485B749EA42}" type="slidenum">
              <a:rPr lang="en-US" smtClean="0"/>
              <a:t>‹#›</a:t>
            </a:fld>
            <a:endParaRPr lang="en-US"/>
          </a:p>
        </p:txBody>
      </p:sp>
    </p:spTree>
    <p:extLst>
      <p:ext uri="{BB962C8B-B14F-4D97-AF65-F5344CB8AC3E}">
        <p14:creationId xmlns:p14="http://schemas.microsoft.com/office/powerpoint/2010/main" val="15286753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B6D92EF-66D4-4718-BEC1-4485B749EA42}" type="slidenum">
              <a:rPr lang="en-US" smtClean="0"/>
              <a:t>1</a:t>
            </a:fld>
            <a:endParaRPr lang="en-US"/>
          </a:p>
        </p:txBody>
      </p:sp>
    </p:spTree>
    <p:extLst>
      <p:ext uri="{BB962C8B-B14F-4D97-AF65-F5344CB8AC3E}">
        <p14:creationId xmlns:p14="http://schemas.microsoft.com/office/powerpoint/2010/main" val="1150930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94458A6B-D010-4180-B68D-901BC5E183A6}" type="datetime1">
              <a:rPr lang="en-US" smtClean="0"/>
              <a:t>2/17/2016</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smtClean="0"/>
              <a:pPr/>
              <a:t>‹#›</a:t>
            </a:fld>
            <a:endParaRPr lang="en-US" dirty="0"/>
          </a:p>
        </p:txBody>
      </p:sp>
      <p:cxnSp>
        <p:nvCxnSpPr>
          <p:cNvPr id="15" name="Straight Connector 14"/>
          <p:cNvCxnSpPr/>
          <p:nvPr/>
        </p:nvCxnSpPr>
        <p:spPr>
          <a:xfrm>
            <a:off x="2692399" y="3522131"/>
            <a:ext cx="681566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18814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751F83-EF53-452E-8E6C-24FD46909EDD}" type="datetime1">
              <a:rPr lang="en-US" smtClean="0"/>
              <a:t>2/17/2016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2333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1610BC3-B5F6-47F7-A963-C63D1EBE1419}" type="datetime1">
              <a:rPr lang="en-US" smtClean="0"/>
              <a:t>2/17/2016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5" name="Straight Connector 14"/>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869688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C1FF2C1-8AD3-400C-913B-4B4E28901B8B}" type="datetime1">
              <a:rPr lang="en-US" smtClean="0"/>
              <a:t>2/17/2016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146663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D4F6366-08B7-448F-B4D9-5774948110FF}" type="datetime1">
              <a:rPr lang="en-US" smtClean="0"/>
              <a:t>2/17/2016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633529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02D33CA-2EE2-4FFA-BB58-B2AFBF8AAB16}" type="datetime1">
              <a:rPr lang="en-US" smtClean="0"/>
              <a:t>2/17/2016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177257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58ABFB-7742-4378-8EC2-C4F3D42887CF}" type="datetime1">
              <a:rPr lang="en-US" smtClean="0"/>
              <a:t>2/17/2016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5" name="Straight Connector 14"/>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332269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02DF47B-BA4B-47CA-ABB2-F532AD9868D2}" type="datetime1">
              <a:rPr lang="en-US" smtClean="0"/>
              <a:t>2/17/2016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234895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6B2963-BD51-4974-983E-D7BAEDD34B70}" type="datetime1">
              <a:rPr lang="en-US" smtClean="0"/>
              <a:t>2/17/2016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4" name="Straight Connector 13"/>
          <p:cNvCxnSpPr/>
          <p:nvPr/>
        </p:nvCxnSpPr>
        <p:spPr>
          <a:xfrm>
            <a:off x="8863890" y="990600"/>
            <a:ext cx="0" cy="487680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06764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EDA857C-20AE-459E-AA7A-E0A561E887C7}" type="datetime1">
              <a:rPr lang="en-US" smtClean="0"/>
              <a:t>2/17/2016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84065D-F351-4B03-BD91-D8A6B8D4B362}" type="slidenum">
              <a:rPr lang="en-US" smtClean="0"/>
              <a:t>‹#›</a:t>
            </a:fld>
            <a:endParaRPr lang="en-US" dirty="0"/>
          </a:p>
        </p:txBody>
      </p:sp>
    </p:spTree>
    <p:extLst>
      <p:ext uri="{BB962C8B-B14F-4D97-AF65-F5344CB8AC3E}">
        <p14:creationId xmlns:p14="http://schemas.microsoft.com/office/powerpoint/2010/main" val="17817311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0DCDD8-AEAB-4C4F-B2D5-8BEF3560489B}" type="datetime1">
              <a:rPr lang="en-US" smtClean="0"/>
              <a:t>2/17/2016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6" name="Straight Connector 15"/>
          <p:cNvCxnSpPr/>
          <p:nvPr/>
        </p:nvCxnSpPr>
        <p:spPr>
          <a:xfrm>
            <a:off x="2012723" y="3710585"/>
            <a:ext cx="8163380"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569410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13CA364-94C5-4BAE-A1D2-33D4242699B4}" type="datetime1">
              <a:rPr lang="en-US" smtClean="0"/>
              <a:t>2/17/2016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smtClean="0"/>
              <a:t>‹#›</a:t>
            </a:fld>
            <a:endParaRPr lang="en-US" dirty="0"/>
          </a:p>
        </p:txBody>
      </p:sp>
    </p:spTree>
    <p:extLst>
      <p:ext uri="{BB962C8B-B14F-4D97-AF65-F5344CB8AC3E}">
        <p14:creationId xmlns:p14="http://schemas.microsoft.com/office/powerpoint/2010/main" val="14503984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844E4BB-5D88-41B6-9C94-CFBC37B027DF}" type="datetime1">
              <a:rPr lang="en-US" smtClean="0"/>
              <a:t>2/17/2016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8" name="Straight Connector 1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61744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B5572C2-1BD5-4F01-9568-D386E31224E3}" type="datetime1">
              <a:rPr lang="en-US" smtClean="0"/>
              <a:t>2/17/2016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58298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63A1CD-CACA-4AB2-B8DF-5C3FE2E463B1}" type="datetime1">
              <a:rPr lang="en-US" smtClean="0"/>
              <a:t>2/17/2016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468563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944A70-7542-4075-AC22-25DF4D2827E5}" type="datetime1">
              <a:rPr lang="en-US" smtClean="0"/>
              <a:t>2/17/2016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6" name="Straight Connector 15"/>
          <p:cNvCxnSpPr/>
          <p:nvPr/>
        </p:nvCxnSpPr>
        <p:spPr>
          <a:xfrm>
            <a:off x="1396169" y="2912533"/>
            <a:ext cx="35144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649751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AD6F79-2374-4BEC-B4C9-31CAB7B9EA63}" type="datetime1">
              <a:rPr lang="en-US" smtClean="0"/>
              <a:t>2/17/2016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50244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9AA94110-DC1D-42BF-BE82-94FA40B59198}" type="datetime1">
              <a:rPr lang="en-US" smtClean="0"/>
              <a:t>2/17/2016</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84060818"/>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Lst>
  <p:hf hdr="0" ftr="0" dt="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Property Law</a:t>
            </a:r>
            <a:endParaRPr lang="en-US" dirty="0"/>
          </a:p>
        </p:txBody>
      </p:sp>
      <p:sp>
        <p:nvSpPr>
          <p:cNvPr id="3" name="Subtitle 2"/>
          <p:cNvSpPr>
            <a:spLocks noGrp="1"/>
          </p:cNvSpPr>
          <p:nvPr>
            <p:ph type="subTitle" idx="1"/>
          </p:nvPr>
        </p:nvSpPr>
        <p:spPr/>
        <p:txBody>
          <a:bodyPr/>
          <a:lstStyle/>
          <a:p>
            <a:r>
              <a:rPr lang="en-US" dirty="0" smtClean="0"/>
              <a:t>Class #4 </a:t>
            </a:r>
          </a:p>
          <a:p>
            <a:r>
              <a:rPr lang="en-US" dirty="0" smtClean="0"/>
              <a:t>February 17, 2016</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a:t>
            </a:fld>
            <a:endParaRPr lang="en-US" dirty="0"/>
          </a:p>
        </p:txBody>
      </p:sp>
    </p:spTree>
    <p:extLst>
      <p:ext uri="{BB962C8B-B14F-4D97-AF65-F5344CB8AC3E}">
        <p14:creationId xmlns:p14="http://schemas.microsoft.com/office/powerpoint/2010/main" val="23791202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217C01CDF565}" type="slidenum">
              <a:rPr lang="en-US" smtClean="0"/>
              <a:pPr/>
              <a:t>10</a:t>
            </a:fld>
            <a:endParaRPr lang="en-US" dirty="0"/>
          </a:p>
        </p:txBody>
      </p:sp>
      <p:pic>
        <p:nvPicPr>
          <p:cNvPr id="3" name="Picture 2"/>
          <p:cNvPicPr>
            <a:picLocks noChangeAspect="1"/>
          </p:cNvPicPr>
          <p:nvPr/>
        </p:nvPicPr>
        <p:blipFill>
          <a:blip r:embed="rId2"/>
          <a:stretch>
            <a:fillRect/>
          </a:stretch>
        </p:blipFill>
        <p:spPr>
          <a:xfrm>
            <a:off x="1647825" y="900112"/>
            <a:ext cx="8896350" cy="5057775"/>
          </a:xfrm>
          <a:prstGeom prst="rect">
            <a:avLst/>
          </a:prstGeom>
        </p:spPr>
      </p:pic>
    </p:spTree>
    <p:extLst>
      <p:ext uri="{BB962C8B-B14F-4D97-AF65-F5344CB8AC3E}">
        <p14:creationId xmlns:p14="http://schemas.microsoft.com/office/powerpoint/2010/main" val="33425596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Elements of Adverse Possession</a:t>
            </a:r>
            <a:endParaRPr lang="en-US" dirty="0"/>
          </a:p>
        </p:txBody>
      </p:sp>
      <p:sp>
        <p:nvSpPr>
          <p:cNvPr id="6" name="Content Placeholder 5"/>
          <p:cNvSpPr>
            <a:spLocks noGrp="1"/>
          </p:cNvSpPr>
          <p:nvPr>
            <p:ph idx="1"/>
          </p:nvPr>
        </p:nvSpPr>
        <p:spPr/>
        <p:txBody>
          <a:bodyPr/>
          <a:lstStyle/>
          <a:p>
            <a:pPr lvl="0"/>
            <a:r>
              <a:rPr lang="en-US" dirty="0"/>
              <a:t>Actual</a:t>
            </a:r>
          </a:p>
          <a:p>
            <a:pPr lvl="0"/>
            <a:r>
              <a:rPr lang="en-US" dirty="0"/>
              <a:t>Exclusive</a:t>
            </a:r>
          </a:p>
          <a:p>
            <a:pPr lvl="0"/>
            <a:r>
              <a:rPr lang="en-US" dirty="0"/>
              <a:t>Open &amp; Notorious</a:t>
            </a:r>
          </a:p>
          <a:p>
            <a:pPr lvl="0"/>
            <a:r>
              <a:rPr lang="en-US" dirty="0"/>
              <a:t>Adverse and Hostile</a:t>
            </a:r>
          </a:p>
          <a:p>
            <a:pPr lvl="0"/>
            <a:r>
              <a:rPr lang="en-US" dirty="0"/>
              <a:t>Continuous for the Statutory Period</a:t>
            </a:r>
          </a:p>
          <a:p>
            <a:endParaRPr lang="en-US" dirty="0"/>
          </a:p>
        </p:txBody>
      </p:sp>
      <p:sp>
        <p:nvSpPr>
          <p:cNvPr id="8" name="Slide Number Placeholder 7"/>
          <p:cNvSpPr>
            <a:spLocks noGrp="1"/>
          </p:cNvSpPr>
          <p:nvPr>
            <p:ph type="sldNum" sz="quarter" idx="12"/>
          </p:nvPr>
        </p:nvSpPr>
        <p:spPr/>
        <p:txBody>
          <a:bodyPr/>
          <a:lstStyle/>
          <a:p>
            <a:fld id="{5D84065D-F351-4B03-BD91-D8A6B8D4B362}" type="slidenum">
              <a:rPr lang="en-US" smtClean="0"/>
              <a:t>11</a:t>
            </a:fld>
            <a:endParaRPr lang="en-US" dirty="0"/>
          </a:p>
        </p:txBody>
      </p:sp>
      <p:pic>
        <p:nvPicPr>
          <p:cNvPr id="2" name="Picture 1"/>
          <p:cNvPicPr>
            <a:picLocks noChangeAspect="1"/>
          </p:cNvPicPr>
          <p:nvPr/>
        </p:nvPicPr>
        <p:blipFill>
          <a:blip r:embed="rId2"/>
          <a:stretch>
            <a:fillRect/>
          </a:stretch>
        </p:blipFill>
        <p:spPr>
          <a:xfrm>
            <a:off x="6611378" y="2635464"/>
            <a:ext cx="4163713" cy="3122785"/>
          </a:xfrm>
          <a:prstGeom prst="rect">
            <a:avLst/>
          </a:prstGeom>
        </p:spPr>
      </p:pic>
    </p:spTree>
    <p:extLst>
      <p:ext uri="{BB962C8B-B14F-4D97-AF65-F5344CB8AC3E}">
        <p14:creationId xmlns:p14="http://schemas.microsoft.com/office/powerpoint/2010/main" val="913530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93810" y="1505074"/>
            <a:ext cx="3718455" cy="1371600"/>
          </a:xfrm>
        </p:spPr>
        <p:txBody>
          <a:bodyPr>
            <a:normAutofit/>
          </a:bodyPr>
          <a:lstStyle/>
          <a:p>
            <a:r>
              <a:rPr lang="en-US" sz="3200" dirty="0" smtClean="0"/>
              <a:t>Adverse Possession Problem</a:t>
            </a:r>
            <a:endParaRPr lang="en-US" sz="3200" dirty="0"/>
          </a:p>
        </p:txBody>
      </p:sp>
      <p:sp>
        <p:nvSpPr>
          <p:cNvPr id="6" name="Content Placeholder 5"/>
          <p:cNvSpPr>
            <a:spLocks noGrp="1"/>
          </p:cNvSpPr>
          <p:nvPr>
            <p:ph idx="1"/>
          </p:nvPr>
        </p:nvSpPr>
        <p:spPr/>
        <p:txBody>
          <a:bodyPr/>
          <a:lstStyle/>
          <a:p>
            <a:r>
              <a:rPr lang="en-US" dirty="0" smtClean="0"/>
              <a:t>Jordan held title to a 200-acre tract of remote and unimproved desert land, which he never visited. Driving past the land one day, Ian notices that rare and valuable cacti grew there. Ian spent 20 minutes digging out four small cacti, which he later sold. Over the next 10 years, Ian visited the property on 5 more occasions, each time removing a few cacti. Ian now claims title to the tract</a:t>
            </a:r>
            <a:endParaRPr lang="en-US" dirty="0"/>
          </a:p>
        </p:txBody>
      </p:sp>
      <p:sp>
        <p:nvSpPr>
          <p:cNvPr id="8" name="Text Placeholder 7"/>
          <p:cNvSpPr>
            <a:spLocks noGrp="1"/>
          </p:cNvSpPr>
          <p:nvPr>
            <p:ph type="body" sz="half" idx="2"/>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smtClean="0"/>
              <a:pPr/>
              <a:t>12</a:t>
            </a:fld>
            <a:endParaRPr lang="en-US" dirty="0"/>
          </a:p>
        </p:txBody>
      </p:sp>
      <p:pic>
        <p:nvPicPr>
          <p:cNvPr id="7" name="Picture 6"/>
          <p:cNvPicPr>
            <a:picLocks noChangeAspect="1"/>
          </p:cNvPicPr>
          <p:nvPr/>
        </p:nvPicPr>
        <p:blipFill>
          <a:blip r:embed="rId2"/>
          <a:stretch>
            <a:fillRect/>
          </a:stretch>
        </p:blipFill>
        <p:spPr>
          <a:xfrm>
            <a:off x="1293811" y="2976158"/>
            <a:ext cx="3718455" cy="2742360"/>
          </a:xfrm>
          <a:prstGeom prst="rect">
            <a:avLst/>
          </a:prstGeom>
        </p:spPr>
      </p:pic>
    </p:spTree>
    <p:extLst>
      <p:ext uri="{BB962C8B-B14F-4D97-AF65-F5344CB8AC3E}">
        <p14:creationId xmlns:p14="http://schemas.microsoft.com/office/powerpoint/2010/main" val="19243843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Adverse Possession Problem</a:t>
            </a:r>
            <a:endParaRPr lang="en-US" dirty="0"/>
          </a:p>
        </p:txBody>
      </p:sp>
      <p:sp>
        <p:nvSpPr>
          <p:cNvPr id="3" name="Content Placeholder 2"/>
          <p:cNvSpPr>
            <a:spLocks noGrp="1"/>
          </p:cNvSpPr>
          <p:nvPr>
            <p:ph idx="1"/>
          </p:nvPr>
        </p:nvSpPr>
        <p:spPr/>
        <p:txBody>
          <a:bodyPr>
            <a:normAutofit lnSpcReduction="10000"/>
          </a:bodyPr>
          <a:lstStyle/>
          <a:p>
            <a:r>
              <a:rPr lang="en-US" dirty="0" smtClean="0"/>
              <a:t>Christian owned a home in a rural subdivision. Peter purchased the house next door. All backyards in the subdivision were unfenced and covered by wild grass. Over the next 10 years, Christian occasionally watered the wild grass behind his house. He also mowed it 3 or 4 times each summer. Christian then discovered that part of the land he had been watering and mowing (a strip about 20 feet wide) was actually part of Peter’s original lot. Over the years, Christian’s children had played on this strip of land on 8 or 9 occasions. Peter claims title.</a:t>
            </a:r>
            <a:endParaRPr lang="en-US" dirty="0"/>
          </a:p>
        </p:txBody>
      </p:sp>
      <p:sp>
        <p:nvSpPr>
          <p:cNvPr id="4" name="Text Placeholder 3"/>
          <p:cNvSpPr>
            <a:spLocks noGrp="1"/>
          </p:cNvSpPr>
          <p:nvPr>
            <p:ph type="body" sz="half" idx="2"/>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13</a:t>
            </a:fld>
            <a:endParaRPr lang="en-US" dirty="0"/>
          </a:p>
        </p:txBody>
      </p:sp>
      <p:pic>
        <p:nvPicPr>
          <p:cNvPr id="6" name="Picture 5"/>
          <p:cNvPicPr>
            <a:picLocks noChangeAspect="1"/>
          </p:cNvPicPr>
          <p:nvPr/>
        </p:nvPicPr>
        <p:blipFill>
          <a:blip r:embed="rId2"/>
          <a:stretch>
            <a:fillRect/>
          </a:stretch>
        </p:blipFill>
        <p:spPr>
          <a:xfrm>
            <a:off x="872067" y="1257298"/>
            <a:ext cx="4343400" cy="4343400"/>
          </a:xfrm>
          <a:prstGeom prst="rect">
            <a:avLst/>
          </a:prstGeom>
        </p:spPr>
      </p:pic>
    </p:spTree>
    <p:extLst>
      <p:ext uri="{BB962C8B-B14F-4D97-AF65-F5344CB8AC3E}">
        <p14:creationId xmlns:p14="http://schemas.microsoft.com/office/powerpoint/2010/main" val="12983371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t> </a:t>
            </a:r>
            <a:br>
              <a:rPr lang="en-US" dirty="0"/>
            </a:br>
            <a:r>
              <a:rPr lang="en-US" b="1" dirty="0"/>
              <a:t>Van </a:t>
            </a:r>
            <a:r>
              <a:rPr lang="en-US" b="1" dirty="0" err="1"/>
              <a:t>Valkenburgh</a:t>
            </a:r>
            <a:r>
              <a:rPr lang="en-US" b="1" dirty="0"/>
              <a:t> v. </a:t>
            </a:r>
            <a:r>
              <a:rPr lang="en-US" b="1" dirty="0" smtClean="0"/>
              <a:t>Lutz</a:t>
            </a:r>
            <a:endParaRPr lang="en-US" dirty="0"/>
          </a:p>
        </p:txBody>
      </p:sp>
      <p:pic>
        <p:nvPicPr>
          <p:cNvPr id="9" name="Content Placeholder 8"/>
          <p:cNvPicPr>
            <a:picLocks noGrp="1" noChangeAspect="1"/>
          </p:cNvPicPr>
          <p:nvPr>
            <p:ph idx="1"/>
          </p:nvPr>
        </p:nvPicPr>
        <p:blipFill>
          <a:blip r:embed="rId2"/>
          <a:stretch>
            <a:fillRect/>
          </a:stretch>
        </p:blipFill>
        <p:spPr>
          <a:xfrm>
            <a:off x="6669741" y="844680"/>
            <a:ext cx="4537225" cy="5124320"/>
          </a:xfrm>
          <a:prstGeom prst="rect">
            <a:avLst/>
          </a:prstGeom>
        </p:spPr>
      </p:pic>
      <p:sp>
        <p:nvSpPr>
          <p:cNvPr id="7" name="Text Placeholder 6"/>
          <p:cNvSpPr>
            <a:spLocks noGrp="1"/>
          </p:cNvSpPr>
          <p:nvPr>
            <p:ph type="body" sz="half" idx="2"/>
          </p:nvPr>
        </p:nvSpPr>
        <p:spPr/>
        <p:txBody>
          <a:bodyPr/>
          <a:lstStyle/>
          <a:p>
            <a:r>
              <a:rPr lang="en-US" b="1" dirty="0"/>
              <a:t>(New York 1952) p. </a:t>
            </a:r>
            <a:r>
              <a:rPr lang="en-US" b="1" dirty="0" smtClean="0"/>
              <a:t>105/107</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14</a:t>
            </a:fld>
            <a:endParaRPr lang="en-US" dirty="0"/>
          </a:p>
        </p:txBody>
      </p:sp>
    </p:spTree>
    <p:extLst>
      <p:ext uri="{BB962C8B-B14F-4D97-AF65-F5344CB8AC3E}">
        <p14:creationId xmlns:p14="http://schemas.microsoft.com/office/powerpoint/2010/main" val="21622871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57F1E4F-1CFF-5643-939E-217C01CDF565}" type="slidenum">
              <a:rPr lang="en-US" smtClean="0"/>
              <a:pPr/>
              <a:t>15</a:t>
            </a:fld>
            <a:endParaRPr lang="en-US" dirty="0"/>
          </a:p>
        </p:txBody>
      </p:sp>
      <p:pic>
        <p:nvPicPr>
          <p:cNvPr id="6" name="Picture 5"/>
          <p:cNvPicPr>
            <a:picLocks noChangeAspect="1"/>
          </p:cNvPicPr>
          <p:nvPr/>
        </p:nvPicPr>
        <p:blipFill>
          <a:blip r:embed="rId2"/>
          <a:stretch>
            <a:fillRect/>
          </a:stretch>
        </p:blipFill>
        <p:spPr>
          <a:xfrm>
            <a:off x="2524125" y="652462"/>
            <a:ext cx="7143750" cy="5553075"/>
          </a:xfrm>
          <a:prstGeom prst="rect">
            <a:avLst/>
          </a:prstGeom>
        </p:spPr>
      </p:pic>
    </p:spTree>
    <p:extLst>
      <p:ext uri="{BB962C8B-B14F-4D97-AF65-F5344CB8AC3E}">
        <p14:creationId xmlns:p14="http://schemas.microsoft.com/office/powerpoint/2010/main" val="30382936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217C01CDF565}" type="slidenum">
              <a:rPr lang="en-US" smtClean="0"/>
              <a:pPr/>
              <a:t>16</a:t>
            </a:fld>
            <a:endParaRPr lang="en-US" dirty="0"/>
          </a:p>
        </p:txBody>
      </p:sp>
      <p:pic>
        <p:nvPicPr>
          <p:cNvPr id="3" name="Picture 2"/>
          <p:cNvPicPr>
            <a:picLocks noChangeAspect="1"/>
          </p:cNvPicPr>
          <p:nvPr/>
        </p:nvPicPr>
        <p:blipFill>
          <a:blip r:embed="rId2"/>
          <a:stretch>
            <a:fillRect/>
          </a:stretch>
        </p:blipFill>
        <p:spPr>
          <a:xfrm>
            <a:off x="3043237" y="795337"/>
            <a:ext cx="6105525" cy="5267325"/>
          </a:xfrm>
          <a:prstGeom prst="rect">
            <a:avLst/>
          </a:prstGeom>
        </p:spPr>
      </p:pic>
    </p:spTree>
    <p:extLst>
      <p:ext uri="{BB962C8B-B14F-4D97-AF65-F5344CB8AC3E}">
        <p14:creationId xmlns:p14="http://schemas.microsoft.com/office/powerpoint/2010/main" val="27187227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Elements of Adverse Possession</a:t>
            </a:r>
            <a:endParaRPr lang="en-US" dirty="0"/>
          </a:p>
        </p:txBody>
      </p:sp>
      <p:sp>
        <p:nvSpPr>
          <p:cNvPr id="6" name="Content Placeholder 5"/>
          <p:cNvSpPr>
            <a:spLocks noGrp="1"/>
          </p:cNvSpPr>
          <p:nvPr>
            <p:ph idx="1"/>
          </p:nvPr>
        </p:nvSpPr>
        <p:spPr/>
        <p:txBody>
          <a:bodyPr/>
          <a:lstStyle/>
          <a:p>
            <a:pPr lvl="0"/>
            <a:r>
              <a:rPr lang="en-US" dirty="0"/>
              <a:t>Actual</a:t>
            </a:r>
          </a:p>
          <a:p>
            <a:pPr lvl="0"/>
            <a:r>
              <a:rPr lang="en-US" dirty="0"/>
              <a:t>Exclusive</a:t>
            </a:r>
          </a:p>
          <a:p>
            <a:pPr lvl="0"/>
            <a:r>
              <a:rPr lang="en-US" dirty="0"/>
              <a:t>Open &amp; Notorious</a:t>
            </a:r>
          </a:p>
          <a:p>
            <a:pPr lvl="0"/>
            <a:r>
              <a:rPr lang="en-US" dirty="0"/>
              <a:t>Adverse and Hostile</a:t>
            </a:r>
          </a:p>
          <a:p>
            <a:pPr lvl="0"/>
            <a:r>
              <a:rPr lang="en-US" dirty="0"/>
              <a:t>Continuous for the Statutory Period</a:t>
            </a:r>
          </a:p>
          <a:p>
            <a:endParaRPr lang="en-US" dirty="0"/>
          </a:p>
        </p:txBody>
      </p:sp>
      <p:sp>
        <p:nvSpPr>
          <p:cNvPr id="8" name="Slide Number Placeholder 7"/>
          <p:cNvSpPr>
            <a:spLocks noGrp="1"/>
          </p:cNvSpPr>
          <p:nvPr>
            <p:ph type="sldNum" sz="quarter" idx="12"/>
          </p:nvPr>
        </p:nvSpPr>
        <p:spPr/>
        <p:txBody>
          <a:bodyPr/>
          <a:lstStyle/>
          <a:p>
            <a:fld id="{5D84065D-F351-4B03-BD91-D8A6B8D4B362}" type="slidenum">
              <a:rPr lang="en-US" smtClean="0"/>
              <a:t>17</a:t>
            </a:fld>
            <a:endParaRPr lang="en-US" dirty="0"/>
          </a:p>
        </p:txBody>
      </p:sp>
      <p:pic>
        <p:nvPicPr>
          <p:cNvPr id="2" name="Picture 1"/>
          <p:cNvPicPr>
            <a:picLocks noChangeAspect="1"/>
          </p:cNvPicPr>
          <p:nvPr/>
        </p:nvPicPr>
        <p:blipFill>
          <a:blip r:embed="rId2"/>
          <a:stretch>
            <a:fillRect/>
          </a:stretch>
        </p:blipFill>
        <p:spPr>
          <a:xfrm>
            <a:off x="6611378" y="2635464"/>
            <a:ext cx="4163713" cy="3122785"/>
          </a:xfrm>
          <a:prstGeom prst="rect">
            <a:avLst/>
          </a:prstGeom>
        </p:spPr>
      </p:pic>
    </p:spTree>
    <p:extLst>
      <p:ext uri="{BB962C8B-B14F-4D97-AF65-F5344CB8AC3E}">
        <p14:creationId xmlns:p14="http://schemas.microsoft.com/office/powerpoint/2010/main" val="117934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Claim of Title</a:t>
            </a:r>
            <a:endParaRPr lang="en-US" dirty="0"/>
          </a:p>
        </p:txBody>
      </p:sp>
      <p:sp>
        <p:nvSpPr>
          <p:cNvPr id="3" name="Content Placeholder 2"/>
          <p:cNvSpPr>
            <a:spLocks noGrp="1"/>
          </p:cNvSpPr>
          <p:nvPr>
            <p:ph idx="1"/>
          </p:nvPr>
        </p:nvSpPr>
        <p:spPr/>
        <p:txBody>
          <a:bodyPr/>
          <a:lstStyle/>
          <a:p>
            <a:r>
              <a:rPr lang="en-US" dirty="0" smtClean="0"/>
              <a:t>Good Faith</a:t>
            </a:r>
          </a:p>
          <a:p>
            <a:r>
              <a:rPr lang="en-US" dirty="0" smtClean="0"/>
              <a:t>Bad Faith</a:t>
            </a:r>
          </a:p>
          <a:p>
            <a:r>
              <a:rPr lang="en-US" dirty="0" smtClean="0"/>
              <a:t>Subjective Standard</a:t>
            </a:r>
          </a:p>
          <a:p>
            <a:r>
              <a:rPr lang="en-US" dirty="0" smtClean="0"/>
              <a:t>Objective Standard</a:t>
            </a:r>
          </a:p>
          <a:p>
            <a:r>
              <a:rPr lang="en-US" dirty="0" smtClean="0"/>
              <a:t>Irrelevant</a:t>
            </a:r>
            <a:endParaRPr lang="en-US" dirty="0"/>
          </a:p>
        </p:txBody>
      </p:sp>
      <p:pic>
        <p:nvPicPr>
          <p:cNvPr id="6" name="Picture 5"/>
          <p:cNvPicPr>
            <a:picLocks noChangeAspect="1"/>
          </p:cNvPicPr>
          <p:nvPr/>
        </p:nvPicPr>
        <p:blipFill>
          <a:blip r:embed="rId2"/>
          <a:stretch>
            <a:fillRect/>
          </a:stretch>
        </p:blipFill>
        <p:spPr>
          <a:xfrm>
            <a:off x="1392195" y="3097426"/>
            <a:ext cx="3709359" cy="2778439"/>
          </a:xfrm>
          <a:prstGeom prst="rect">
            <a:avLst/>
          </a:prstGeom>
        </p:spPr>
      </p:pic>
      <p:sp>
        <p:nvSpPr>
          <p:cNvPr id="4" name="Slide Number Placeholder 3"/>
          <p:cNvSpPr>
            <a:spLocks noGrp="1"/>
          </p:cNvSpPr>
          <p:nvPr>
            <p:ph type="sldNum" sz="quarter" idx="12"/>
          </p:nvPr>
        </p:nvSpPr>
        <p:spPr/>
        <p:txBody>
          <a:bodyPr/>
          <a:lstStyle/>
          <a:p>
            <a:fld id="{5D84065D-F351-4B03-BD91-D8A6B8D4B362}" type="slidenum">
              <a:rPr lang="en-US" smtClean="0"/>
              <a:t>18</a:t>
            </a:fld>
            <a:endParaRPr lang="en-US" dirty="0"/>
          </a:p>
        </p:txBody>
      </p:sp>
    </p:spTree>
    <p:extLst>
      <p:ext uri="{BB962C8B-B14F-4D97-AF65-F5344CB8AC3E}">
        <p14:creationId xmlns:p14="http://schemas.microsoft.com/office/powerpoint/2010/main" val="26050979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217C01CDF565}" type="slidenum">
              <a:rPr lang="en-US" smtClean="0"/>
              <a:pPr/>
              <a:t>19</a:t>
            </a:fld>
            <a:endParaRPr lang="en-US" dirty="0"/>
          </a:p>
        </p:txBody>
      </p:sp>
      <p:pic>
        <p:nvPicPr>
          <p:cNvPr id="3" name="Picture 2"/>
          <p:cNvPicPr>
            <a:picLocks noChangeAspect="1"/>
          </p:cNvPicPr>
          <p:nvPr/>
        </p:nvPicPr>
        <p:blipFill>
          <a:blip r:embed="rId2"/>
          <a:stretch>
            <a:fillRect/>
          </a:stretch>
        </p:blipFill>
        <p:spPr>
          <a:xfrm>
            <a:off x="-141668" y="-46272"/>
            <a:ext cx="12392283" cy="6904272"/>
          </a:xfrm>
          <a:prstGeom prst="rect">
            <a:avLst/>
          </a:prstGeom>
        </p:spPr>
      </p:pic>
    </p:spTree>
    <p:extLst>
      <p:ext uri="{BB962C8B-B14F-4D97-AF65-F5344CB8AC3E}">
        <p14:creationId xmlns:p14="http://schemas.microsoft.com/office/powerpoint/2010/main" val="20084760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1367481" y="982132"/>
            <a:ext cx="9529117" cy="1303867"/>
          </a:xfrm>
        </p:spPr>
        <p:txBody>
          <a:bodyPr>
            <a:normAutofit/>
          </a:bodyPr>
          <a:lstStyle/>
          <a:p>
            <a:r>
              <a:rPr lang="en-US" dirty="0" smtClean="0"/>
              <a:t>Bundle of Sticks</a:t>
            </a:r>
            <a:endParaRPr lang="en-US" dirty="0"/>
          </a:p>
        </p:txBody>
      </p:sp>
      <p:sp>
        <p:nvSpPr>
          <p:cNvPr id="12" name="Content Placeholder 11"/>
          <p:cNvSpPr>
            <a:spLocks noGrp="1"/>
          </p:cNvSpPr>
          <p:nvPr>
            <p:ph sz="half" idx="1"/>
          </p:nvPr>
        </p:nvSpPr>
        <p:spPr/>
        <p:txBody>
          <a:bodyPr/>
          <a:lstStyle/>
          <a:p>
            <a:endParaRPr lang="en-US"/>
          </a:p>
        </p:txBody>
      </p:sp>
      <p:sp>
        <p:nvSpPr>
          <p:cNvPr id="13" name="Content Placeholder 12"/>
          <p:cNvSpPr>
            <a:spLocks noGrp="1"/>
          </p:cNvSpPr>
          <p:nvPr>
            <p:ph sz="half" idx="2"/>
          </p:nvPr>
        </p:nvSpPr>
        <p:spPr/>
        <p:txBody>
          <a:bodyPr/>
          <a:lstStyle/>
          <a:p>
            <a:r>
              <a:rPr lang="en-US" dirty="0"/>
              <a:t>First Possession</a:t>
            </a:r>
          </a:p>
          <a:p>
            <a:r>
              <a:rPr lang="en-US" dirty="0"/>
              <a:t>Labor Theory</a:t>
            </a:r>
          </a:p>
          <a:p>
            <a:r>
              <a:rPr lang="en-US" dirty="0"/>
              <a:t>Utilitarian</a:t>
            </a:r>
          </a:p>
          <a:p>
            <a:r>
              <a:rPr lang="en-US" dirty="0"/>
              <a:t>Civic Republican Theory</a:t>
            </a:r>
          </a:p>
          <a:p>
            <a:r>
              <a:rPr lang="en-US" dirty="0"/>
              <a:t>Personhood</a:t>
            </a:r>
          </a:p>
          <a:p>
            <a:endParaRPr lang="en-US" dirty="0"/>
          </a:p>
        </p:txBody>
      </p:sp>
      <p:pic>
        <p:nvPicPr>
          <p:cNvPr id="4" name="Picture 3"/>
          <p:cNvPicPr>
            <a:picLocks noChangeAspect="1"/>
          </p:cNvPicPr>
          <p:nvPr/>
        </p:nvPicPr>
        <p:blipFill>
          <a:blip r:embed="rId2"/>
          <a:stretch>
            <a:fillRect/>
          </a:stretch>
        </p:blipFill>
        <p:spPr>
          <a:xfrm>
            <a:off x="1254252" y="2560320"/>
            <a:ext cx="4762500" cy="3076575"/>
          </a:xfrm>
          <a:prstGeom prst="rect">
            <a:avLst/>
          </a:prstGeom>
        </p:spPr>
      </p:pic>
    </p:spTree>
    <p:extLst>
      <p:ext uri="{BB962C8B-B14F-4D97-AF65-F5344CB8AC3E}">
        <p14:creationId xmlns:p14="http://schemas.microsoft.com/office/powerpoint/2010/main" val="24736980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Fulkerson v. Van Buren</a:t>
            </a:r>
            <a:endParaRPr lang="en-US" dirty="0"/>
          </a:p>
        </p:txBody>
      </p:sp>
      <p:pic>
        <p:nvPicPr>
          <p:cNvPr id="6" name="Content Placeholder 5"/>
          <p:cNvPicPr>
            <a:picLocks noGrp="1" noChangeAspect="1"/>
          </p:cNvPicPr>
          <p:nvPr>
            <p:ph idx="1"/>
          </p:nvPr>
        </p:nvPicPr>
        <p:blipFill>
          <a:blip r:embed="rId2"/>
          <a:stretch>
            <a:fillRect/>
          </a:stretch>
        </p:blipFill>
        <p:spPr>
          <a:xfrm>
            <a:off x="5118714" y="1506070"/>
            <a:ext cx="6205798" cy="3567953"/>
          </a:xfrm>
          <a:prstGeom prst="rect">
            <a:avLst/>
          </a:prstGeom>
        </p:spPr>
      </p:pic>
      <p:sp>
        <p:nvSpPr>
          <p:cNvPr id="4" name="Text Placeholder 3"/>
          <p:cNvSpPr>
            <a:spLocks noGrp="1"/>
          </p:cNvSpPr>
          <p:nvPr>
            <p:ph type="body" sz="half" idx="2"/>
          </p:nvPr>
        </p:nvSpPr>
        <p:spPr/>
        <p:txBody>
          <a:bodyPr/>
          <a:lstStyle/>
          <a:p>
            <a:r>
              <a:rPr lang="en-US" dirty="0" smtClean="0"/>
              <a:t>(Arkansas 1998)</a:t>
            </a:r>
          </a:p>
          <a:p>
            <a:r>
              <a:rPr lang="en-US" dirty="0" smtClean="0"/>
              <a:t>p. 114</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20</a:t>
            </a:fld>
            <a:endParaRPr lang="en-US" dirty="0"/>
          </a:p>
        </p:txBody>
      </p:sp>
    </p:spTree>
    <p:extLst>
      <p:ext uri="{BB962C8B-B14F-4D97-AF65-F5344CB8AC3E}">
        <p14:creationId xmlns:p14="http://schemas.microsoft.com/office/powerpoint/2010/main" val="2212717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57F1E4F-1CFF-5643-939E-217C01CDF565}" type="slidenum">
              <a:rPr lang="en-US" smtClean="0"/>
              <a:pPr/>
              <a:t>21</a:t>
            </a:fld>
            <a:endParaRPr lang="en-US" dirty="0"/>
          </a:p>
        </p:txBody>
      </p:sp>
      <p:pic>
        <p:nvPicPr>
          <p:cNvPr id="6" name="Picture 5"/>
          <p:cNvPicPr>
            <a:picLocks noChangeAspect="1"/>
          </p:cNvPicPr>
          <p:nvPr/>
        </p:nvPicPr>
        <p:blipFill>
          <a:blip r:embed="rId2"/>
          <a:stretch>
            <a:fillRect/>
          </a:stretch>
        </p:blipFill>
        <p:spPr>
          <a:xfrm>
            <a:off x="2228046" y="518671"/>
            <a:ext cx="7766258" cy="5843491"/>
          </a:xfrm>
          <a:prstGeom prst="rect">
            <a:avLst/>
          </a:prstGeom>
        </p:spPr>
      </p:pic>
    </p:spTree>
    <p:extLst>
      <p:ext uri="{BB962C8B-B14F-4D97-AF65-F5344CB8AC3E}">
        <p14:creationId xmlns:p14="http://schemas.microsoft.com/office/powerpoint/2010/main" val="42428283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217C01CDF565}" type="slidenum">
              <a:rPr lang="en-US" smtClean="0"/>
              <a:pPr/>
              <a:t>22</a:t>
            </a:fld>
            <a:endParaRPr lang="en-US" dirty="0"/>
          </a:p>
        </p:txBody>
      </p:sp>
      <p:pic>
        <p:nvPicPr>
          <p:cNvPr id="3" name="Picture 2"/>
          <p:cNvPicPr>
            <a:picLocks noChangeAspect="1"/>
          </p:cNvPicPr>
          <p:nvPr/>
        </p:nvPicPr>
        <p:blipFill>
          <a:blip r:embed="rId2"/>
          <a:stretch>
            <a:fillRect/>
          </a:stretch>
        </p:blipFill>
        <p:spPr>
          <a:xfrm>
            <a:off x="3214687" y="1166812"/>
            <a:ext cx="5762625" cy="4524375"/>
          </a:xfrm>
          <a:prstGeom prst="rect">
            <a:avLst/>
          </a:prstGeom>
        </p:spPr>
      </p:pic>
    </p:spTree>
    <p:extLst>
      <p:ext uri="{BB962C8B-B14F-4D97-AF65-F5344CB8AC3E}">
        <p14:creationId xmlns:p14="http://schemas.microsoft.com/office/powerpoint/2010/main" val="7534990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000" dirty="0" smtClean="0">
                <a:solidFill>
                  <a:schemeClr val="accent2"/>
                </a:solidFill>
              </a:rPr>
              <a:t>Adverse Possession</a:t>
            </a:r>
            <a:endParaRPr lang="en-US" sz="4000" dirty="0">
              <a:solidFill>
                <a:schemeClr val="accent2"/>
              </a:solidFill>
            </a:endParaRPr>
          </a:p>
        </p:txBody>
      </p:sp>
      <p:pic>
        <p:nvPicPr>
          <p:cNvPr id="8" name="Content Placeholder 7"/>
          <p:cNvPicPr>
            <a:picLocks noGrp="1" noChangeAspect="1"/>
          </p:cNvPicPr>
          <p:nvPr>
            <p:ph idx="1"/>
          </p:nvPr>
        </p:nvPicPr>
        <p:blipFill>
          <a:blip r:embed="rId2"/>
          <a:stretch>
            <a:fillRect/>
          </a:stretch>
        </p:blipFill>
        <p:spPr>
          <a:xfrm>
            <a:off x="5465118" y="982663"/>
            <a:ext cx="5376565" cy="4892675"/>
          </a:xfrm>
          <a:prstGeom prst="rect">
            <a:avLst/>
          </a:prstGeom>
        </p:spPr>
      </p:pic>
      <p:sp>
        <p:nvSpPr>
          <p:cNvPr id="7" name="Text Placeholder 6"/>
          <p:cNvSpPr>
            <a:spLocks noGrp="1"/>
          </p:cNvSpPr>
          <p:nvPr>
            <p:ph type="body" sz="half" idx="2"/>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3</a:t>
            </a:fld>
            <a:endParaRPr lang="en-US" dirty="0"/>
          </a:p>
        </p:txBody>
      </p:sp>
    </p:spTree>
    <p:extLst>
      <p:ext uri="{BB962C8B-B14F-4D97-AF65-F5344CB8AC3E}">
        <p14:creationId xmlns:p14="http://schemas.microsoft.com/office/powerpoint/2010/main" val="18061248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31762" y="755823"/>
            <a:ext cx="6999416" cy="5249562"/>
          </a:xfrm>
          <a:prstGeom prst="rect">
            <a:avLst/>
          </a:prstGeom>
        </p:spPr>
      </p:pic>
      <p:sp>
        <p:nvSpPr>
          <p:cNvPr id="7" name="Slide Number Placeholder 6"/>
          <p:cNvSpPr>
            <a:spLocks noGrp="1"/>
          </p:cNvSpPr>
          <p:nvPr>
            <p:ph type="sldNum" sz="quarter" idx="12"/>
          </p:nvPr>
        </p:nvSpPr>
        <p:spPr/>
        <p:txBody>
          <a:bodyPr/>
          <a:lstStyle/>
          <a:p>
            <a:fld id="{D57F1E4F-1CFF-5643-939E-217C01CDF565}" type="slidenum">
              <a:rPr lang="en-US" smtClean="0"/>
              <a:pPr/>
              <a:t>4</a:t>
            </a:fld>
            <a:endParaRPr lang="en-US" dirty="0"/>
          </a:p>
        </p:txBody>
      </p:sp>
    </p:spTree>
    <p:extLst>
      <p:ext uri="{BB962C8B-B14F-4D97-AF65-F5344CB8AC3E}">
        <p14:creationId xmlns:p14="http://schemas.microsoft.com/office/powerpoint/2010/main" val="13263053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Policies Behind AP</a:t>
            </a:r>
            <a:endParaRPr lang="en-US" dirty="0"/>
          </a:p>
        </p:txBody>
      </p:sp>
      <p:pic>
        <p:nvPicPr>
          <p:cNvPr id="5" name="Content Placeholder 4"/>
          <p:cNvPicPr>
            <a:picLocks noGrp="1" noChangeAspect="1"/>
          </p:cNvPicPr>
          <p:nvPr>
            <p:ph idx="1"/>
          </p:nvPr>
        </p:nvPicPr>
        <p:blipFill>
          <a:blip r:embed="rId2"/>
          <a:stretch>
            <a:fillRect/>
          </a:stretch>
        </p:blipFill>
        <p:spPr>
          <a:xfrm>
            <a:off x="6072188" y="1343025"/>
            <a:ext cx="4162425" cy="4171950"/>
          </a:xfrm>
          <a:prstGeom prst="rect">
            <a:avLst/>
          </a:prstGeom>
        </p:spPr>
      </p:pic>
      <p:sp>
        <p:nvSpPr>
          <p:cNvPr id="4" name="Text Placeholder 3"/>
          <p:cNvSpPr>
            <a:spLocks noGrp="1"/>
          </p:cNvSpPr>
          <p:nvPr>
            <p:ph type="body" sz="half" idx="2"/>
          </p:nvPr>
        </p:nvSpPr>
        <p:spPr/>
        <p:txBody>
          <a:bodyPr>
            <a:normAutofit fontScale="92500"/>
          </a:bodyPr>
          <a:lstStyle/>
          <a:p>
            <a:pPr marL="342900" lvl="0" indent="-342900" algn="l">
              <a:buFont typeface="+mj-lt"/>
              <a:buAutoNum type="arabicPeriod"/>
            </a:pPr>
            <a:r>
              <a:rPr lang="en-US" sz="2000" dirty="0"/>
              <a:t>To Encourage Productive Use of Land</a:t>
            </a:r>
            <a:endParaRPr lang="en-US" sz="1800" dirty="0"/>
          </a:p>
          <a:p>
            <a:pPr marL="342900" lvl="0" indent="-342900" algn="l">
              <a:buFont typeface="+mj-lt"/>
              <a:buAutoNum type="arabicPeriod"/>
            </a:pPr>
            <a:r>
              <a:rPr lang="en-US" sz="2000" dirty="0" smtClean="0"/>
              <a:t>Preventing Frivolous Land Claims</a:t>
            </a:r>
          </a:p>
          <a:p>
            <a:pPr marL="342900" lvl="0" indent="-342900" algn="l">
              <a:buFont typeface="+mj-lt"/>
              <a:buAutoNum type="arabicPeriod"/>
            </a:pPr>
            <a:r>
              <a:rPr lang="en-US" sz="2000" dirty="0" smtClean="0"/>
              <a:t>To </a:t>
            </a:r>
            <a:r>
              <a:rPr lang="en-US" sz="2000" dirty="0"/>
              <a:t>Clear Up Title. </a:t>
            </a:r>
            <a:endParaRPr lang="en-US" sz="1800" dirty="0"/>
          </a:p>
          <a:p>
            <a:pPr marL="342900" lvl="0" indent="-342900" algn="l">
              <a:buFont typeface="+mj-lt"/>
              <a:buAutoNum type="arabicPeriod"/>
            </a:pPr>
            <a:r>
              <a:rPr lang="en-US" sz="2000" dirty="0" smtClean="0"/>
              <a:t>Favoring </a:t>
            </a:r>
            <a:r>
              <a:rPr lang="en-US" sz="2000" dirty="0"/>
              <a:t>Possessors /Protecting Personhood</a:t>
            </a:r>
            <a:endParaRPr lang="en-US" sz="1800" dirty="0"/>
          </a:p>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5</a:t>
            </a:fld>
            <a:endParaRPr lang="en-US" dirty="0"/>
          </a:p>
        </p:txBody>
      </p:sp>
    </p:spTree>
    <p:extLst>
      <p:ext uri="{BB962C8B-B14F-4D97-AF65-F5344CB8AC3E}">
        <p14:creationId xmlns:p14="http://schemas.microsoft.com/office/powerpoint/2010/main" val="170824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Elements of Adverse Possession</a:t>
            </a:r>
            <a:endParaRPr lang="en-US" dirty="0"/>
          </a:p>
        </p:txBody>
      </p:sp>
      <p:sp>
        <p:nvSpPr>
          <p:cNvPr id="6" name="Content Placeholder 5"/>
          <p:cNvSpPr>
            <a:spLocks noGrp="1"/>
          </p:cNvSpPr>
          <p:nvPr>
            <p:ph idx="1"/>
          </p:nvPr>
        </p:nvSpPr>
        <p:spPr/>
        <p:txBody>
          <a:bodyPr/>
          <a:lstStyle/>
          <a:p>
            <a:pPr lvl="0"/>
            <a:r>
              <a:rPr lang="en-US" dirty="0"/>
              <a:t>Actual</a:t>
            </a:r>
          </a:p>
          <a:p>
            <a:pPr lvl="0"/>
            <a:r>
              <a:rPr lang="en-US" dirty="0"/>
              <a:t>Exclusive</a:t>
            </a:r>
          </a:p>
          <a:p>
            <a:pPr lvl="0"/>
            <a:r>
              <a:rPr lang="en-US" dirty="0"/>
              <a:t>Open &amp; Notorious</a:t>
            </a:r>
          </a:p>
          <a:p>
            <a:pPr lvl="0"/>
            <a:r>
              <a:rPr lang="en-US" dirty="0"/>
              <a:t>Adverse and Hostile</a:t>
            </a:r>
          </a:p>
          <a:p>
            <a:pPr lvl="0"/>
            <a:r>
              <a:rPr lang="en-US" dirty="0"/>
              <a:t>Continuous for the Statutory Period</a:t>
            </a:r>
          </a:p>
          <a:p>
            <a:endParaRPr lang="en-US" dirty="0"/>
          </a:p>
        </p:txBody>
      </p:sp>
      <p:sp>
        <p:nvSpPr>
          <p:cNvPr id="8" name="Slide Number Placeholder 7"/>
          <p:cNvSpPr>
            <a:spLocks noGrp="1"/>
          </p:cNvSpPr>
          <p:nvPr>
            <p:ph type="sldNum" sz="quarter" idx="12"/>
          </p:nvPr>
        </p:nvSpPr>
        <p:spPr/>
        <p:txBody>
          <a:bodyPr/>
          <a:lstStyle/>
          <a:p>
            <a:fld id="{5D84065D-F351-4B03-BD91-D8A6B8D4B362}" type="slidenum">
              <a:rPr lang="en-US" smtClean="0"/>
              <a:t>6</a:t>
            </a:fld>
            <a:endParaRPr lang="en-US" dirty="0"/>
          </a:p>
        </p:txBody>
      </p:sp>
      <p:pic>
        <p:nvPicPr>
          <p:cNvPr id="2" name="Picture 1"/>
          <p:cNvPicPr>
            <a:picLocks noChangeAspect="1"/>
          </p:cNvPicPr>
          <p:nvPr/>
        </p:nvPicPr>
        <p:blipFill>
          <a:blip r:embed="rId2"/>
          <a:stretch>
            <a:fillRect/>
          </a:stretch>
        </p:blipFill>
        <p:spPr>
          <a:xfrm>
            <a:off x="6611378" y="2635464"/>
            <a:ext cx="4163713" cy="3122785"/>
          </a:xfrm>
          <a:prstGeom prst="rect">
            <a:avLst/>
          </a:prstGeom>
        </p:spPr>
      </p:pic>
    </p:spTree>
    <p:extLst>
      <p:ext uri="{BB962C8B-B14F-4D97-AF65-F5344CB8AC3E}">
        <p14:creationId xmlns:p14="http://schemas.microsoft.com/office/powerpoint/2010/main" val="16056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b="1" dirty="0" err="1"/>
              <a:t>Gurwit</a:t>
            </a:r>
            <a:r>
              <a:rPr lang="en-US" b="1" dirty="0"/>
              <a:t> v. </a:t>
            </a:r>
            <a:r>
              <a:rPr lang="en-US" b="1" dirty="0" err="1" smtClean="0"/>
              <a:t>Kannatzer</a:t>
            </a:r>
            <a:endParaRPr lang="en-US" dirty="0"/>
          </a:p>
        </p:txBody>
      </p:sp>
      <p:pic>
        <p:nvPicPr>
          <p:cNvPr id="8" name="Content Placeholder 7"/>
          <p:cNvPicPr>
            <a:picLocks noGrp="1" noChangeAspect="1"/>
          </p:cNvPicPr>
          <p:nvPr>
            <p:ph idx="1"/>
          </p:nvPr>
        </p:nvPicPr>
        <p:blipFill>
          <a:blip r:embed="rId2"/>
          <a:stretch>
            <a:fillRect/>
          </a:stretch>
        </p:blipFill>
        <p:spPr>
          <a:xfrm>
            <a:off x="5418138" y="1377554"/>
            <a:ext cx="5470525" cy="4102893"/>
          </a:xfrm>
          <a:prstGeom prst="rect">
            <a:avLst/>
          </a:prstGeom>
        </p:spPr>
      </p:pic>
      <p:sp>
        <p:nvSpPr>
          <p:cNvPr id="5" name="Text Placeholder 4"/>
          <p:cNvSpPr>
            <a:spLocks noGrp="1"/>
          </p:cNvSpPr>
          <p:nvPr>
            <p:ph type="body" sz="half" idx="2"/>
          </p:nvPr>
        </p:nvSpPr>
        <p:spPr/>
        <p:txBody>
          <a:bodyPr/>
          <a:lstStyle/>
          <a:p>
            <a:r>
              <a:rPr lang="en-US" b="1" dirty="0"/>
              <a:t>(Missouri 1990) </a:t>
            </a:r>
          </a:p>
          <a:p>
            <a:r>
              <a:rPr lang="en-US" b="1" dirty="0" smtClean="0"/>
              <a:t>p. 101</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7</a:t>
            </a:fld>
            <a:endParaRPr lang="en-US" dirty="0"/>
          </a:p>
        </p:txBody>
      </p:sp>
    </p:spTree>
    <p:extLst>
      <p:ext uri="{BB962C8B-B14F-4D97-AF65-F5344CB8AC3E}">
        <p14:creationId xmlns:p14="http://schemas.microsoft.com/office/powerpoint/2010/main" val="4736361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1293811" y="660929"/>
            <a:ext cx="9331712" cy="5447771"/>
          </a:xfrm>
          <a:prstGeom prst="rect">
            <a:avLst/>
          </a:prstGeom>
        </p:spPr>
      </p:pic>
      <p:sp>
        <p:nvSpPr>
          <p:cNvPr id="4" name="Text Placeholder 3"/>
          <p:cNvSpPr>
            <a:spLocks noGrp="1"/>
          </p:cNvSpPr>
          <p:nvPr>
            <p:ph type="body" sz="half" idx="2"/>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smtClean="0"/>
              <a:pPr/>
              <a:t>8</a:t>
            </a:fld>
            <a:endParaRPr lang="en-US" dirty="0"/>
          </a:p>
        </p:txBody>
      </p:sp>
    </p:spTree>
    <p:extLst>
      <p:ext uri="{BB962C8B-B14F-4D97-AF65-F5344CB8AC3E}">
        <p14:creationId xmlns:p14="http://schemas.microsoft.com/office/powerpoint/2010/main" val="9970564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57F1E4F-1CFF-5643-939E-217C01CDF565}" type="slidenum">
              <a:rPr lang="en-US" smtClean="0"/>
              <a:pPr/>
              <a:t>9</a:t>
            </a:fld>
            <a:endParaRPr lang="en-US" dirty="0"/>
          </a:p>
        </p:txBody>
      </p:sp>
      <p:pic>
        <p:nvPicPr>
          <p:cNvPr id="5" name="Picture 4"/>
          <p:cNvPicPr>
            <a:picLocks noChangeAspect="1"/>
          </p:cNvPicPr>
          <p:nvPr/>
        </p:nvPicPr>
        <p:blipFill>
          <a:blip r:embed="rId2"/>
          <a:stretch>
            <a:fillRect/>
          </a:stretch>
        </p:blipFill>
        <p:spPr>
          <a:xfrm>
            <a:off x="2691685" y="777367"/>
            <a:ext cx="6941310" cy="5471033"/>
          </a:xfrm>
          <a:prstGeom prst="rect">
            <a:avLst/>
          </a:prstGeom>
        </p:spPr>
      </p:pic>
    </p:spTree>
    <p:extLst>
      <p:ext uri="{BB962C8B-B14F-4D97-AF65-F5344CB8AC3E}">
        <p14:creationId xmlns:p14="http://schemas.microsoft.com/office/powerpoint/2010/main" val="1188905250"/>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D9B247"/>
      </a:accent1>
      <a:accent2>
        <a:srgbClr val="CC702D"/>
      </a:accent2>
      <a:accent3>
        <a:srgbClr val="B53A31"/>
      </a:accent3>
      <a:accent4>
        <a:srgbClr val="815F56"/>
      </a:accent4>
      <a:accent5>
        <a:srgbClr val="AE9E7C"/>
      </a:accent5>
      <a:accent6>
        <a:srgbClr val="7B8865"/>
      </a:accent6>
      <a:hlink>
        <a:srgbClr val="BB7826"/>
      </a:hlink>
      <a:folHlink>
        <a:srgbClr val="CF9C5F"/>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E4E49EB0-FB00-41F5-9359-4843D783A2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287</TotalTime>
  <Words>357</Words>
  <Application>Microsoft Office PowerPoint</Application>
  <PresentationFormat>Widescreen</PresentationFormat>
  <Paragraphs>73</Paragraphs>
  <Slides>22</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Garamond</vt:lpstr>
      <vt:lpstr>Organic</vt:lpstr>
      <vt:lpstr>Property Law</vt:lpstr>
      <vt:lpstr>Bundle of Sticks</vt:lpstr>
      <vt:lpstr>Adverse Possession</vt:lpstr>
      <vt:lpstr>PowerPoint Presentation</vt:lpstr>
      <vt:lpstr>Policies Behind AP</vt:lpstr>
      <vt:lpstr>Elements of Adverse Possession</vt:lpstr>
      <vt:lpstr>Gurwit v. Kannatzer</vt:lpstr>
      <vt:lpstr>PowerPoint Presentation</vt:lpstr>
      <vt:lpstr>PowerPoint Presentation</vt:lpstr>
      <vt:lpstr>PowerPoint Presentation</vt:lpstr>
      <vt:lpstr>Elements of Adverse Possession</vt:lpstr>
      <vt:lpstr>Adverse Possession Problem</vt:lpstr>
      <vt:lpstr>Adverse Possession Problem</vt:lpstr>
      <vt:lpstr>  Van Valkenburgh v. Lutz</vt:lpstr>
      <vt:lpstr>PowerPoint Presentation</vt:lpstr>
      <vt:lpstr>PowerPoint Presentation</vt:lpstr>
      <vt:lpstr>Elements of Adverse Possession</vt:lpstr>
      <vt:lpstr>Claim of Title</vt:lpstr>
      <vt:lpstr>PowerPoint Presentation</vt:lpstr>
      <vt:lpstr>Fulkerson v. Van Buren</vt:lpstr>
      <vt:lpstr>PowerPoint Presentation</vt:lpstr>
      <vt:lpstr>PowerPoint Presentation</vt:lpstr>
    </vt:vector>
  </TitlesOfParts>
  <Company>University at Buffalo</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Owley</dc:creator>
  <cp:lastModifiedBy>Owley Lippmann, Jessica</cp:lastModifiedBy>
  <cp:revision>21</cp:revision>
  <dcterms:created xsi:type="dcterms:W3CDTF">2015-02-17T19:39:40Z</dcterms:created>
  <dcterms:modified xsi:type="dcterms:W3CDTF">2016-02-17T17:23:17Z</dcterms:modified>
</cp:coreProperties>
</file>