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83" r:id="rId3"/>
    <p:sldId id="284" r:id="rId4"/>
    <p:sldId id="285" r:id="rId5"/>
    <p:sldId id="257" r:id="rId6"/>
    <p:sldId id="258" r:id="rId7"/>
    <p:sldId id="289" r:id="rId8"/>
    <p:sldId id="288" r:id="rId9"/>
    <p:sldId id="286" r:id="rId10"/>
    <p:sldId id="265" r:id="rId11"/>
    <p:sldId id="259" r:id="rId12"/>
    <p:sldId id="260" r:id="rId13"/>
    <p:sldId id="290" r:id="rId14"/>
    <p:sldId id="261" r:id="rId15"/>
    <p:sldId id="262" r:id="rId16"/>
    <p:sldId id="263" r:id="rId17"/>
    <p:sldId id="264" r:id="rId18"/>
    <p:sldId id="266" r:id="rId19"/>
    <p:sldId id="267" r:id="rId20"/>
    <p:sldId id="268" r:id="rId21"/>
    <p:sldId id="269" r:id="rId22"/>
    <p:sldId id="292" r:id="rId23"/>
    <p:sldId id="270" r:id="rId24"/>
    <p:sldId id="271" r:id="rId25"/>
    <p:sldId id="294" r:id="rId26"/>
    <p:sldId id="295" r:id="rId27"/>
    <p:sldId id="293" r:id="rId28"/>
    <p:sldId id="272" r:id="rId29"/>
    <p:sldId id="274" r:id="rId30"/>
    <p:sldId id="275" r:id="rId31"/>
    <p:sldId id="276" r:id="rId32"/>
    <p:sldId id="277" r:id="rId33"/>
    <p:sldId id="296" r:id="rId34"/>
    <p:sldId id="27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E2BE6-7639-48C9-A484-6279107E97F2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9E5A2-9006-4B0B-9A2B-808668E45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87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Bundle of Sticks Metaphor</a:t>
            </a:r>
          </a:p>
          <a:p>
            <a:endParaRPr lang="en-US" dirty="0"/>
          </a:p>
          <a:p>
            <a:r>
              <a:rPr lang="en-US" dirty="0" smtClean="0"/>
              <a:t>Let’s name some sticks:</a:t>
            </a:r>
          </a:p>
          <a:p>
            <a:r>
              <a:rPr lang="en-US" dirty="0" smtClean="0"/>
              <a:t>Right to use, right to exclude, right to manage, right to income, right to capital, right to transfer</a:t>
            </a:r>
          </a:p>
          <a:p>
            <a:endParaRPr lang="en-US" dirty="0"/>
          </a:p>
          <a:p>
            <a:r>
              <a:rPr lang="en-US" dirty="0" smtClean="0"/>
              <a:t>What about duties?</a:t>
            </a:r>
          </a:p>
          <a:p>
            <a:endParaRPr lang="en-US" dirty="0" smtClean="0"/>
          </a:p>
          <a:p>
            <a:r>
              <a:rPr lang="en-US" dirty="0" smtClean="0"/>
              <a:t>Heller: while the modern bundle of sticks metaphor reflects well the possibility of complex relational fragmentation, it gives a weak sense of the thingness of private property.</a:t>
            </a:r>
          </a:p>
          <a:p>
            <a:endParaRPr lang="en-US" dirty="0"/>
          </a:p>
          <a:p>
            <a:r>
              <a:rPr lang="en-US" dirty="0" smtClean="0"/>
              <a:t>If we focus too narrowly on any given right with respect to a thing and conceive of that right independently from other rights in the thing, our conception of property as a distinctive institution begins to fall apart, replaced by disaggregated strands of rights and duties among particular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F072-FB74-43C8-8204-D16DF571DF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9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Bundle of Sticks Metaphor</a:t>
            </a:r>
          </a:p>
          <a:p>
            <a:endParaRPr lang="en-US" dirty="0"/>
          </a:p>
          <a:p>
            <a:r>
              <a:rPr lang="en-US" dirty="0" smtClean="0"/>
              <a:t>Let’s name some sticks:</a:t>
            </a:r>
          </a:p>
          <a:p>
            <a:r>
              <a:rPr lang="en-US" dirty="0" smtClean="0"/>
              <a:t>Right to use, right to exclude, right to manage, right to income, right to capital, right to transfer</a:t>
            </a:r>
          </a:p>
          <a:p>
            <a:endParaRPr lang="en-US" dirty="0"/>
          </a:p>
          <a:p>
            <a:r>
              <a:rPr lang="en-US" dirty="0" smtClean="0"/>
              <a:t>What about duties?</a:t>
            </a:r>
          </a:p>
          <a:p>
            <a:endParaRPr lang="en-US" dirty="0" smtClean="0"/>
          </a:p>
          <a:p>
            <a:r>
              <a:rPr lang="en-US" dirty="0" smtClean="0"/>
              <a:t>Heller: while the modern bundle of sticks metaphor reflects well the possibility of complex relational fragmentation, it gives a weak sense of the thingness of private property.</a:t>
            </a:r>
          </a:p>
          <a:p>
            <a:endParaRPr lang="en-US" dirty="0"/>
          </a:p>
          <a:p>
            <a:r>
              <a:rPr lang="en-US" dirty="0" smtClean="0"/>
              <a:t>If we focus too narrowly on any given right with respect to a thing and conceive of that right independently from other rights in the thing, our conception of property as a distinctive institution begins to fall apart, replaced by disaggregated strands of rights and duties among particular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F072-FB74-43C8-8204-D16DF571DF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0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Bundle of Sticks Metaphor</a:t>
            </a:r>
          </a:p>
          <a:p>
            <a:endParaRPr lang="en-US" dirty="0"/>
          </a:p>
          <a:p>
            <a:r>
              <a:rPr lang="en-US" dirty="0" smtClean="0"/>
              <a:t>Let’s name some sticks:</a:t>
            </a:r>
          </a:p>
          <a:p>
            <a:r>
              <a:rPr lang="en-US" dirty="0" smtClean="0"/>
              <a:t>Right to use, right to exclude, right to manage, right to income, right to capital, right to transfer</a:t>
            </a:r>
          </a:p>
          <a:p>
            <a:endParaRPr lang="en-US" dirty="0"/>
          </a:p>
          <a:p>
            <a:r>
              <a:rPr lang="en-US" dirty="0" smtClean="0"/>
              <a:t>What about duties?</a:t>
            </a:r>
          </a:p>
          <a:p>
            <a:endParaRPr lang="en-US" dirty="0" smtClean="0"/>
          </a:p>
          <a:p>
            <a:r>
              <a:rPr lang="en-US" dirty="0" smtClean="0"/>
              <a:t>Heller: while the modern bundle of sticks metaphor reflects well the possibility of complex relational fragmentation, it gives a weak sense of the thingness of private property.</a:t>
            </a:r>
          </a:p>
          <a:p>
            <a:endParaRPr lang="en-US" dirty="0"/>
          </a:p>
          <a:p>
            <a:r>
              <a:rPr lang="en-US" dirty="0" smtClean="0"/>
              <a:t>If we focus too narrowly on any given right with respect to a thing and conceive of that right independently from other rights in the thing, our conception of property as a distinctive institution begins to fall apart, replaced by disaggregated strands of rights and duties among particular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F072-FB74-43C8-8204-D16DF571DF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05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30162-A043-4731-8922-52BC3A3AE1A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9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6FFF6-EFF5-46FA-B62C-F141E1274D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88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Bundle of Sticks Metaphor</a:t>
            </a:r>
          </a:p>
          <a:p>
            <a:endParaRPr lang="en-US" dirty="0"/>
          </a:p>
          <a:p>
            <a:r>
              <a:rPr lang="en-US" dirty="0" smtClean="0"/>
              <a:t>Let’s name some sticks:</a:t>
            </a:r>
          </a:p>
          <a:p>
            <a:r>
              <a:rPr lang="en-US" dirty="0" smtClean="0"/>
              <a:t>Right to use, right to exclude, right to manage, right to income, right to capital, right to transfer</a:t>
            </a:r>
          </a:p>
          <a:p>
            <a:endParaRPr lang="en-US" dirty="0"/>
          </a:p>
          <a:p>
            <a:r>
              <a:rPr lang="en-US" dirty="0" smtClean="0"/>
              <a:t>What about duties?</a:t>
            </a:r>
          </a:p>
          <a:p>
            <a:endParaRPr lang="en-US" dirty="0" smtClean="0"/>
          </a:p>
          <a:p>
            <a:r>
              <a:rPr lang="en-US" dirty="0" smtClean="0"/>
              <a:t>Heller: while the modern bundle of sticks metaphor reflects well the possibility of complex relational fragmentation, it gives a weak sense of the thingness of private property.</a:t>
            </a:r>
          </a:p>
          <a:p>
            <a:endParaRPr lang="en-US" dirty="0"/>
          </a:p>
          <a:p>
            <a:r>
              <a:rPr lang="en-US" dirty="0" smtClean="0"/>
              <a:t>If we focus too narrowly on any given right with respect to a thing and conceive of that right independently from other rights in the thing, our conception of property as a distinctive institution begins to fall apart, replaced by disaggregated strands of rights and duties among particular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F072-FB74-43C8-8204-D16DF571DF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0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Property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Class #3</a:t>
            </a:r>
          </a:p>
          <a:p>
            <a:r>
              <a:rPr lang="en-US" dirty="0" smtClean="0"/>
              <a:t>Monday February 15,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267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314450"/>
            <a:ext cx="9525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State v. Shack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n-US" dirty="0" smtClean="0"/>
              <a:t>277 A.2d 369 (N.J. 1971) (Weintraub, C.J.)</a:t>
            </a:r>
          </a:p>
          <a:p>
            <a:pPr algn="r"/>
            <a:r>
              <a:rPr lang="en-US" dirty="0" smtClean="0"/>
              <a:t>p. 59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691" y="733134"/>
            <a:ext cx="4372286" cy="28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9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10" y="265471"/>
            <a:ext cx="10542638" cy="632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1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446" y="724930"/>
            <a:ext cx="6477012" cy="53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4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Doctrine of Necessity</a:t>
            </a:r>
            <a:endParaRPr lang="en-US" dirty="0"/>
          </a:p>
        </p:txBody>
      </p:sp>
      <p:pic>
        <p:nvPicPr>
          <p:cNvPr id="1026" name="Picture 2" descr="http://images.rapgenius.com/e86dfb3c221314a4db7873e8a3e26f02.300x225x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06" y="2468093"/>
            <a:ext cx="4803820" cy="360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Thresholds of Necessity?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Suppose Sam’s house is on fire and the flames may spread to nearby houses, Sam refuses to allow firefighters to enter her property</a:t>
            </a:r>
            <a:r>
              <a:rPr lang="en-US" dirty="0" smtClean="0">
                <a:solidFill>
                  <a:schemeClr val="accent3"/>
                </a:solidFill>
              </a:rPr>
              <a:t>. Does she have the right to exclude them?</a:t>
            </a:r>
          </a:p>
          <a:p>
            <a:r>
              <a:rPr lang="en-US" dirty="0" smtClean="0"/>
              <a:t>What </a:t>
            </a:r>
            <a:r>
              <a:rPr lang="en-US" dirty="0"/>
              <a:t>if </a:t>
            </a:r>
            <a:r>
              <a:rPr lang="en-US" dirty="0" smtClean="0"/>
              <a:t>Sam’s house </a:t>
            </a:r>
            <a:r>
              <a:rPr lang="en-US" dirty="0"/>
              <a:t>is not yet on fire, but is about to burst into flame due to a smoldering ember? </a:t>
            </a:r>
            <a:r>
              <a:rPr lang="en-US" dirty="0" smtClean="0">
                <a:solidFill>
                  <a:schemeClr val="accent3"/>
                </a:solidFill>
              </a:rPr>
              <a:t>Do the firefighters get to enter?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 smtClean="0"/>
              <a:t>Or Kayla’s </a:t>
            </a:r>
            <a:r>
              <a:rPr lang="en-US" dirty="0"/>
              <a:t>house is in danger of catching fire from flames on an adjacent building because </a:t>
            </a:r>
            <a:r>
              <a:rPr lang="en-US" dirty="0" smtClean="0"/>
              <a:t>Kayla has </a:t>
            </a:r>
            <a:r>
              <a:rPr lang="en-US" dirty="0"/>
              <a:t>failed to clear the dry brush from around </a:t>
            </a:r>
            <a:r>
              <a:rPr lang="en-US" dirty="0" smtClean="0"/>
              <a:t>her rural </a:t>
            </a:r>
            <a:r>
              <a:rPr lang="en-US" dirty="0"/>
              <a:t>home? </a:t>
            </a:r>
            <a:r>
              <a:rPr lang="en-US" dirty="0" smtClean="0">
                <a:solidFill>
                  <a:schemeClr val="accent3"/>
                </a:solidFill>
              </a:rPr>
              <a:t>Will her right to exclude keep firefighters away?</a:t>
            </a:r>
            <a:endParaRPr lang="en-US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2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37763" y="389809"/>
            <a:ext cx="9601200" cy="1303338"/>
          </a:xfrm>
        </p:spPr>
        <p:txBody>
          <a:bodyPr/>
          <a:lstStyle/>
          <a:p>
            <a:r>
              <a:rPr lang="en-US" dirty="0" smtClean="0"/>
              <a:t>Implied Statutory Right of Access?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36885" y="1417280"/>
            <a:ext cx="672782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4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6933" y="2864034"/>
            <a:ext cx="72345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B050"/>
                </a:solidFill>
                <a:latin typeface="JasmineUPC" panose="02020603050405020304" pitchFamily="18" charset="-34"/>
                <a:ea typeface="Times New Roman" panose="02020603050405020304" pitchFamily="18" charset="0"/>
              </a:rPr>
              <a:t>“Property rights serve human values. They are recognized to that end and are limited by it</a:t>
            </a:r>
            <a:r>
              <a:rPr lang="en-US" sz="4800" b="1" i="1" dirty="0" smtClean="0">
                <a:solidFill>
                  <a:srgbClr val="00B050"/>
                </a:solidFill>
                <a:latin typeface="JasmineUPC" panose="02020603050405020304" pitchFamily="18" charset="-34"/>
                <a:ea typeface="Times New Roman" panose="02020603050405020304" pitchFamily="18" charset="0"/>
              </a:rPr>
              <a:t>.” </a:t>
            </a: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099514"/>
            <a:ext cx="9601196" cy="1303867"/>
          </a:xfrm>
        </p:spPr>
        <p:txBody>
          <a:bodyPr/>
          <a:lstStyle/>
          <a:p>
            <a:r>
              <a:rPr lang="en-US" dirty="0" smtClean="0"/>
              <a:t>Utilitarian Balancing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9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Bundle of Sticks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02106" y="2560638"/>
            <a:ext cx="4510987" cy="33099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Right to Transfer</a:t>
            </a:r>
          </a:p>
          <a:p>
            <a:r>
              <a:rPr lang="en-US" dirty="0" smtClean="0"/>
              <a:t>Right to Exclude</a:t>
            </a:r>
          </a:p>
          <a:p>
            <a:r>
              <a:rPr lang="en-US" b="1" dirty="0" smtClean="0"/>
              <a:t>Right to Use</a:t>
            </a:r>
          </a:p>
          <a:p>
            <a:r>
              <a:rPr lang="en-US" dirty="0" smtClean="0"/>
              <a:t>Right to Destroy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97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Right to Use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5905" y="1028686"/>
            <a:ext cx="5908944" cy="461225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367481" y="982132"/>
            <a:ext cx="9529117" cy="1303867"/>
          </a:xfrm>
        </p:spPr>
        <p:txBody>
          <a:bodyPr>
            <a:normAutofit/>
          </a:bodyPr>
          <a:lstStyle/>
          <a:p>
            <a:r>
              <a:rPr lang="en-US" dirty="0" smtClean="0"/>
              <a:t>Five Theories of Property Law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First Possession</a:t>
            </a:r>
          </a:p>
          <a:p>
            <a:r>
              <a:rPr lang="en-US" dirty="0"/>
              <a:t>Labor Theory</a:t>
            </a:r>
          </a:p>
          <a:p>
            <a:r>
              <a:rPr lang="en-US" dirty="0"/>
              <a:t>Utilitarian</a:t>
            </a:r>
          </a:p>
          <a:p>
            <a:r>
              <a:rPr lang="en-US" dirty="0"/>
              <a:t>Civic Republican Theory</a:t>
            </a:r>
          </a:p>
          <a:p>
            <a:r>
              <a:rPr lang="en-US" dirty="0"/>
              <a:t>Personhood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252" y="2560320"/>
            <a:ext cx="47625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3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339" y="729165"/>
            <a:ext cx="6483439" cy="551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30510" y="1592317"/>
            <a:ext cx="28535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Cujus</a:t>
            </a:r>
            <a:r>
              <a:rPr lang="en-US" sz="3600" dirty="0" smtClean="0"/>
              <a:t> </a:t>
            </a:r>
            <a:r>
              <a:rPr lang="en-US" sz="3600" dirty="0" err="1" smtClean="0"/>
              <a:t>est</a:t>
            </a:r>
            <a:r>
              <a:rPr lang="en-US" sz="3600" dirty="0" smtClean="0"/>
              <a:t> </a:t>
            </a:r>
            <a:r>
              <a:rPr lang="en-US" sz="3600" dirty="0" err="1" smtClean="0"/>
              <a:t>Solum</a:t>
            </a:r>
            <a:r>
              <a:rPr lang="en-US" sz="3600" dirty="0" smtClean="0"/>
              <a:t>, </a:t>
            </a:r>
            <a:r>
              <a:rPr lang="en-US" sz="3600" dirty="0" err="1" smtClean="0"/>
              <a:t>ejus</a:t>
            </a:r>
            <a:r>
              <a:rPr lang="en-US" sz="3600" dirty="0" smtClean="0"/>
              <a:t> </a:t>
            </a:r>
            <a:r>
              <a:rPr lang="en-US" sz="3600" dirty="0" err="1" smtClean="0"/>
              <a:t>est</a:t>
            </a:r>
            <a:r>
              <a:rPr lang="en-US" sz="3600" dirty="0" smtClean="0"/>
              <a:t> </a:t>
            </a:r>
            <a:r>
              <a:rPr lang="en-US" sz="3600" dirty="0" err="1" smtClean="0"/>
              <a:t>usque</a:t>
            </a:r>
            <a:r>
              <a:rPr lang="en-US" sz="3600" dirty="0" smtClean="0"/>
              <a:t> ad coelom et ad infernos.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66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Sic Utero </a:t>
            </a:r>
            <a:r>
              <a:rPr lang="en-US" sz="2800" b="1" dirty="0" err="1" smtClean="0">
                <a:solidFill>
                  <a:srgbClr val="002060"/>
                </a:solidFill>
              </a:rPr>
              <a:t>Tuo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Ut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Alienum</a:t>
            </a:r>
            <a:r>
              <a:rPr lang="en-US" sz="2800" b="1" dirty="0" smtClean="0">
                <a:solidFill>
                  <a:srgbClr val="002060"/>
                </a:solidFill>
              </a:rPr>
              <a:t> Non </a:t>
            </a:r>
            <a:r>
              <a:rPr lang="en-US" sz="2800" b="1" dirty="0" err="1" smtClean="0">
                <a:solidFill>
                  <a:srgbClr val="002060"/>
                </a:solidFill>
              </a:rPr>
              <a:t>Laedas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25249" y="931147"/>
            <a:ext cx="4892675" cy="489267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19929"/>
            <a:ext cx="9261217" cy="513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Sundowner Inc. v. </a:t>
            </a:r>
            <a:r>
              <a:rPr lang="en-US" dirty="0" smtClean="0"/>
              <a:t>King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2982" y="1644510"/>
            <a:ext cx="6110158" cy="382495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Idaho 1973</a:t>
            </a:r>
          </a:p>
          <a:p>
            <a:r>
              <a:rPr lang="en-US" dirty="0" smtClean="0"/>
              <a:t>p. 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Prah</a:t>
            </a:r>
            <a:r>
              <a:rPr lang="en-US" b="1" dirty="0"/>
              <a:t> v. </a:t>
            </a:r>
            <a:r>
              <a:rPr lang="en-US" b="1" dirty="0" err="1" smtClean="0"/>
              <a:t>Maretti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(Wis. 1982) </a:t>
            </a:r>
            <a:endParaRPr lang="en-US" sz="2000" b="1" dirty="0" smtClean="0"/>
          </a:p>
          <a:p>
            <a:r>
              <a:rPr lang="en-US" sz="2000" b="1" dirty="0" smtClean="0"/>
              <a:t>p</a:t>
            </a:r>
            <a:r>
              <a:rPr lang="en-US" sz="2000" b="1" dirty="0"/>
              <a:t>. 73</a:t>
            </a:r>
            <a:endParaRPr lang="en-US" sz="2000" dirty="0"/>
          </a:p>
        </p:txBody>
      </p:sp>
      <p:pic>
        <p:nvPicPr>
          <p:cNvPr id="3074" name="Picture 2" descr="http://www.pontuali.com/marco/images/articoli/6a00d8341c67ce53ef01156fa63195970c-500w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66" y="1388534"/>
            <a:ext cx="6452314" cy="38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0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138237"/>
            <a:ext cx="64770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0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22" y="500879"/>
            <a:ext cx="7126139" cy="584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86" y="659027"/>
            <a:ext cx="10086832" cy="52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1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Nuisance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448090"/>
            <a:ext cx="5470525" cy="39618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97873" y="3031065"/>
            <a:ext cx="3310330" cy="237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we apply Nuisance?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Charlie constructs a windmill in </a:t>
            </a:r>
            <a:r>
              <a:rPr lang="en-US" dirty="0" smtClean="0"/>
              <a:t>his </a:t>
            </a:r>
            <a:r>
              <a:rPr lang="en-US" dirty="0" smtClean="0"/>
              <a:t>backyard </a:t>
            </a:r>
            <a:r>
              <a:rPr lang="en-US" dirty="0" smtClean="0"/>
              <a:t>to generate electricity. Matt now proposes  to build a home on </a:t>
            </a:r>
            <a:r>
              <a:rPr lang="en-US" dirty="0" smtClean="0"/>
              <a:t>his adjacent </a:t>
            </a:r>
            <a:r>
              <a:rPr lang="en-US" dirty="0" smtClean="0"/>
              <a:t>lot, which will partially block the flow of wind. </a:t>
            </a:r>
            <a:r>
              <a:rPr lang="en-US" dirty="0" smtClean="0">
                <a:solidFill>
                  <a:schemeClr val="accent3"/>
                </a:solidFill>
              </a:rPr>
              <a:t>Should the court apply nuisance law?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6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Bundle of Sticks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02106" y="2560638"/>
            <a:ext cx="4510987" cy="33099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Right to Transfer</a:t>
            </a:r>
          </a:p>
          <a:p>
            <a:r>
              <a:rPr lang="en-US" dirty="0" smtClean="0"/>
              <a:t>Right to Exclude</a:t>
            </a:r>
          </a:p>
          <a:p>
            <a:r>
              <a:rPr lang="en-US" dirty="0" smtClean="0"/>
              <a:t>Right to Use</a:t>
            </a:r>
          </a:p>
          <a:p>
            <a:r>
              <a:rPr lang="en-US" dirty="0" smtClean="0"/>
              <a:t>Right to Destroy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Bundle of Sticks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02106" y="2560638"/>
            <a:ext cx="4510987" cy="33099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Right to Transfer</a:t>
            </a:r>
          </a:p>
          <a:p>
            <a:r>
              <a:rPr lang="en-US" dirty="0" smtClean="0"/>
              <a:t>Right to Exclude</a:t>
            </a:r>
          </a:p>
          <a:p>
            <a:r>
              <a:rPr lang="en-US" dirty="0" smtClean="0"/>
              <a:t>Right to Use</a:t>
            </a:r>
          </a:p>
          <a:p>
            <a:r>
              <a:rPr lang="en-US" b="1" dirty="0" smtClean="0"/>
              <a:t>Right to Destroy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4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to Destroy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385" y="2554013"/>
            <a:ext cx="7399230" cy="331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281"/>
            <a:ext cx="12407462" cy="775466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0048" y="490070"/>
            <a:ext cx="8158688" cy="73732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chemeClr val="accent2"/>
                </a:solidFill>
              </a:rPr>
              <a:t>Eyerman</a:t>
            </a:r>
            <a:r>
              <a:rPr lang="en-US" dirty="0" smtClean="0">
                <a:solidFill>
                  <a:schemeClr val="accent2"/>
                </a:solidFill>
              </a:rPr>
              <a:t> v. Mercantile Trust Co.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96170" y="1417426"/>
            <a:ext cx="8158690" cy="954547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Missouri 1975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p. 84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3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974" y="574852"/>
            <a:ext cx="7189549" cy="580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2049517" y="1600584"/>
            <a:ext cx="7583214" cy="375969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A well-ordered society cannot tolerate the waste and destruction of resources when such acts directly affect important interests of other members of that society.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6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Bundle of Sticks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02106" y="2560638"/>
            <a:ext cx="4510987" cy="33099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Right to Transfer</a:t>
            </a:r>
          </a:p>
          <a:p>
            <a:r>
              <a:rPr lang="en-US" b="1" dirty="0" smtClean="0"/>
              <a:t>Right to Exclude</a:t>
            </a:r>
          </a:p>
          <a:p>
            <a:r>
              <a:rPr lang="en-US" dirty="0" smtClean="0"/>
              <a:t>Right to Use</a:t>
            </a:r>
          </a:p>
          <a:p>
            <a:r>
              <a:rPr lang="en-US" dirty="0" smtClean="0"/>
              <a:t>Right to Destroy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3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to Exclude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2597150"/>
            <a:ext cx="685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553" y="-575086"/>
            <a:ext cx="12299323" cy="74330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34765" y="0"/>
            <a:ext cx="8158688" cy="1822514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Jacque v. </a:t>
            </a:r>
            <a:r>
              <a:rPr lang="en-US" dirty="0" err="1" smtClean="0">
                <a:solidFill>
                  <a:schemeClr val="bg1"/>
                </a:solidFill>
              </a:rPr>
              <a:t>Steenberg</a:t>
            </a:r>
            <a:r>
              <a:rPr lang="en-US" dirty="0" smtClean="0">
                <a:solidFill>
                  <a:schemeClr val="bg1"/>
                </a:solidFill>
              </a:rPr>
              <a:t> Homes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02189" y="768000"/>
            <a:ext cx="8158690" cy="954547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563 N.W.2d 154 (Wis. 1997) (</a:t>
            </a:r>
            <a:r>
              <a:rPr lang="en-US" dirty="0" err="1" smtClean="0">
                <a:solidFill>
                  <a:srgbClr val="FFC000"/>
                </a:solidFill>
              </a:rPr>
              <a:t>Bablitch</a:t>
            </a:r>
            <a:r>
              <a:rPr lang="en-US" dirty="0" smtClean="0">
                <a:solidFill>
                  <a:srgbClr val="FFC000"/>
                </a:solidFill>
              </a:rPr>
              <a:t>, J.) p. 51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049" y="642098"/>
            <a:ext cx="6585507" cy="544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7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205" y="714964"/>
            <a:ext cx="7153018" cy="534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66" y="-532058"/>
            <a:ext cx="9853411" cy="73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743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466</TotalTime>
  <Words>876</Words>
  <Application>Microsoft Office PowerPoint</Application>
  <PresentationFormat>Widescreen</PresentationFormat>
  <Paragraphs>108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Garamond</vt:lpstr>
      <vt:lpstr>JasmineUPC</vt:lpstr>
      <vt:lpstr>Times New Roman</vt:lpstr>
      <vt:lpstr>Organic</vt:lpstr>
      <vt:lpstr>Property</vt:lpstr>
      <vt:lpstr>Five Theories of Property Law</vt:lpstr>
      <vt:lpstr>Bundle of Sticks</vt:lpstr>
      <vt:lpstr>Bundle of Sticks</vt:lpstr>
      <vt:lpstr>The Right to Exclude</vt:lpstr>
      <vt:lpstr>Jacque v. Steenberg Homes</vt:lpstr>
      <vt:lpstr>PowerPoint Presentation</vt:lpstr>
      <vt:lpstr>PowerPoint Presentation</vt:lpstr>
      <vt:lpstr>PowerPoint Presentation</vt:lpstr>
      <vt:lpstr>PowerPoint Presentation</vt:lpstr>
      <vt:lpstr>State v. Shack</vt:lpstr>
      <vt:lpstr>PowerPoint Presentation</vt:lpstr>
      <vt:lpstr>PowerPoint Presentation</vt:lpstr>
      <vt:lpstr>Doctrine of Necessity</vt:lpstr>
      <vt:lpstr>Thresholds of Necessity?</vt:lpstr>
      <vt:lpstr>Implied Statutory Right of Access?</vt:lpstr>
      <vt:lpstr>Utilitarian Balancing</vt:lpstr>
      <vt:lpstr>Bundle of Sticks</vt:lpstr>
      <vt:lpstr>Right to Use</vt:lpstr>
      <vt:lpstr>PowerPoint Presentation</vt:lpstr>
      <vt:lpstr>Sic Utero Tuo Ut Alienum Non Laedas</vt:lpstr>
      <vt:lpstr>PowerPoint Presentation</vt:lpstr>
      <vt:lpstr>Sundowner Inc. v. King</vt:lpstr>
      <vt:lpstr>Prah v. Maretti</vt:lpstr>
      <vt:lpstr>PowerPoint Presentation</vt:lpstr>
      <vt:lpstr>PowerPoint Presentation</vt:lpstr>
      <vt:lpstr>PowerPoint Presentation</vt:lpstr>
      <vt:lpstr>Nuisance</vt:lpstr>
      <vt:lpstr>Should we apply Nuisance?</vt:lpstr>
      <vt:lpstr>Bundle of Sticks</vt:lpstr>
      <vt:lpstr>Right to Destroy</vt:lpstr>
      <vt:lpstr>Eyerman v. Mercantile Trust Co.</vt:lpstr>
      <vt:lpstr>PowerPoint Presentation</vt:lpstr>
      <vt:lpstr>PowerPoint Presentation</vt:lpstr>
    </vt:vector>
  </TitlesOfParts>
  <Company>University at Buffalo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Owley Lippmann, Jessica</dc:creator>
  <cp:lastModifiedBy>Owley Lippmann, Jessica</cp:lastModifiedBy>
  <cp:revision>16</cp:revision>
  <dcterms:created xsi:type="dcterms:W3CDTF">2016-02-10T17:58:21Z</dcterms:created>
  <dcterms:modified xsi:type="dcterms:W3CDTF">2016-02-15T21:29:49Z</dcterms:modified>
</cp:coreProperties>
</file>