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1"/>
  </p:sldMasterIdLst>
  <p:notesMasterIdLst>
    <p:notesMasterId r:id="rId30"/>
  </p:notesMasterIdLst>
  <p:sldIdLst>
    <p:sldId id="256" r:id="rId2"/>
    <p:sldId id="268" r:id="rId3"/>
    <p:sldId id="269" r:id="rId4"/>
    <p:sldId id="270" r:id="rId5"/>
    <p:sldId id="271" r:id="rId6"/>
    <p:sldId id="257" r:id="rId7"/>
    <p:sldId id="273" r:id="rId8"/>
    <p:sldId id="272" r:id="rId9"/>
    <p:sldId id="274" r:id="rId10"/>
    <p:sldId id="275" r:id="rId11"/>
    <p:sldId id="276" r:id="rId12"/>
    <p:sldId id="277" r:id="rId13"/>
    <p:sldId id="263" r:id="rId14"/>
    <p:sldId id="264" r:id="rId15"/>
    <p:sldId id="279" r:id="rId16"/>
    <p:sldId id="278" r:id="rId17"/>
    <p:sldId id="281" r:id="rId18"/>
    <p:sldId id="282" r:id="rId19"/>
    <p:sldId id="283" r:id="rId20"/>
    <p:sldId id="284" r:id="rId21"/>
    <p:sldId id="280" r:id="rId22"/>
    <p:sldId id="285" r:id="rId23"/>
    <p:sldId id="286" r:id="rId24"/>
    <p:sldId id="287" r:id="rId25"/>
    <p:sldId id="288" r:id="rId26"/>
    <p:sldId id="289" r:id="rId27"/>
    <p:sldId id="290" r:id="rId28"/>
    <p:sldId id="291" r:id="rId29"/>
  </p:sldIdLst>
  <p:sldSz cx="12192000" cy="6858000"/>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433" autoAdjust="0"/>
  </p:normalViewPr>
  <p:slideViewPr>
    <p:cSldViewPr snapToGrid="0">
      <p:cViewPr varScale="1">
        <p:scale>
          <a:sx n="112" d="100"/>
          <a:sy n="112" d="100"/>
        </p:scale>
        <p:origin x="492"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2611"/>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2611"/>
          </a:xfrm>
          <a:prstGeom prst="rect">
            <a:avLst/>
          </a:prstGeom>
        </p:spPr>
        <p:txBody>
          <a:bodyPr vert="horz" lIns="92309" tIns="46154" rIns="92309" bIns="46154" rtlCol="0"/>
          <a:lstStyle>
            <a:lvl1pPr algn="r">
              <a:defRPr sz="1200"/>
            </a:lvl1pPr>
          </a:lstStyle>
          <a:p>
            <a:fld id="{D46391AF-5F0C-4E0E-93DE-DA6A073B63C1}" type="datetimeFigureOut">
              <a:rPr lang="en-US" smtClean="0"/>
              <a:t>2/9/2016</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437221"/>
            <a:ext cx="5547360" cy="3630454"/>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26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2610"/>
          </a:xfrm>
          <a:prstGeom prst="rect">
            <a:avLst/>
          </a:prstGeom>
        </p:spPr>
        <p:txBody>
          <a:bodyPr vert="horz" lIns="92309" tIns="46154" rIns="92309" bIns="46154" rtlCol="0" anchor="b"/>
          <a:lstStyle>
            <a:lvl1pPr algn="r">
              <a:defRPr sz="1200"/>
            </a:lvl1pPr>
          </a:lstStyle>
          <a:p>
            <a:fld id="{A331F072-FB74-43C8-8204-D16DF571DF68}" type="slidenum">
              <a:rPr lang="en-US" smtClean="0"/>
              <a:t>‹#›</a:t>
            </a:fld>
            <a:endParaRPr lang="en-US"/>
          </a:p>
        </p:txBody>
      </p:sp>
    </p:spTree>
    <p:extLst>
      <p:ext uri="{BB962C8B-B14F-4D97-AF65-F5344CB8AC3E}">
        <p14:creationId xmlns:p14="http://schemas.microsoft.com/office/powerpoint/2010/main" val="2764613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1F072-FB74-43C8-8204-D16DF571DF68}" type="slidenum">
              <a:rPr lang="en-US" smtClean="0"/>
              <a:t>1</a:t>
            </a:fld>
            <a:endParaRPr lang="en-US"/>
          </a:p>
        </p:txBody>
      </p:sp>
    </p:spTree>
    <p:extLst>
      <p:ext uri="{BB962C8B-B14F-4D97-AF65-F5344CB8AC3E}">
        <p14:creationId xmlns:p14="http://schemas.microsoft.com/office/powerpoint/2010/main" val="345386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commentators have argued that the concept of property defies definition.</a:t>
            </a:r>
          </a:p>
          <a:p>
            <a:endParaRPr lang="en-US" dirty="0"/>
          </a:p>
          <a:p>
            <a:r>
              <a:rPr lang="en-US" dirty="0" smtClean="0"/>
              <a:t>Thomas Grey (1980):</a:t>
            </a:r>
          </a:p>
          <a:p>
            <a:r>
              <a:rPr lang="en-US" dirty="0">
                <a:solidFill>
                  <a:srgbClr val="FF0000"/>
                </a:solidFill>
              </a:rPr>
              <a:t>How do property rights differ from rights generally from human rights or personal rights or rights to life or liberty, say? </a:t>
            </a:r>
            <a:r>
              <a:rPr lang="en-US" dirty="0" smtClean="0"/>
              <a:t>Our specialists and theoreticians have no answer; or rather, they have a multiplicity of widely different answers, related only in that they bear some association or analogy, more or less remote, to the common notion of property as the ownership of  things.… It seems fair to conclude from a glance at the range of current usages that the specialists who design and manipulate legal structures of the advanced capitalist economies could easily of without using the term “property” at all.</a:t>
            </a:r>
            <a:endParaRPr lang="en-US" dirty="0"/>
          </a:p>
        </p:txBody>
      </p:sp>
      <p:sp>
        <p:nvSpPr>
          <p:cNvPr id="4" name="Slide Number Placeholder 3"/>
          <p:cNvSpPr>
            <a:spLocks noGrp="1"/>
          </p:cNvSpPr>
          <p:nvPr>
            <p:ph type="sldNum" sz="quarter" idx="10"/>
          </p:nvPr>
        </p:nvSpPr>
        <p:spPr/>
        <p:txBody>
          <a:bodyPr/>
          <a:lstStyle/>
          <a:p>
            <a:fld id="{A331F072-FB74-43C8-8204-D16DF571DF68}" type="slidenum">
              <a:rPr lang="en-US" smtClean="0"/>
              <a:t>6</a:t>
            </a:fld>
            <a:endParaRPr lang="en-US"/>
          </a:p>
        </p:txBody>
      </p:sp>
    </p:spTree>
    <p:extLst>
      <p:ext uri="{BB962C8B-B14F-4D97-AF65-F5344CB8AC3E}">
        <p14:creationId xmlns:p14="http://schemas.microsoft.com/office/powerpoint/2010/main" val="679409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905B917-A763-4DF3-9F97-C387431B77BB}" type="datetime1">
              <a:rPr lang="en-US" smtClean="0"/>
              <a:t>2/9/2016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2382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ACF6A-EC25-4CB8-88A2-7E919DB8816A}" type="datetime1">
              <a:rPr lang="en-US" smtClean="0"/>
              <a:t>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891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8808C0-B054-475B-87A2-F8EF65A4B191}"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9626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AE9FB-2912-40BE-8D06-838D244621FB}"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8979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BBA8F9-E9D5-4399-B7D5-4BBABC7F4D0C}"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5292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E30D27-4F8B-41CE-A7F5-DFCF65EA539C}"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762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2D17FD-67E3-45AE-BFD6-C4CC9966CBE1}"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7152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DE028B-0E4D-4C7F-89DB-0376B60A6B7F}"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2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3047B5-B06C-4F17-90C0-D2C305C04527}"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5326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803604-0182-4C13-8F4E-9C668027B634}"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932471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2630C2-8CC2-400C-8FDF-BA4699A1D736}"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401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79A562A-9DE5-49E1-962F-76862E2DCEBF}" type="datetime1">
              <a:rPr lang="en-US" smtClean="0"/>
              <a:t>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4933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55A37CF-5BE4-4A18-9853-BB24D5DB000C}" type="datetime1">
              <a:rPr lang="en-US" smtClean="0"/>
              <a:t>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676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6C18C20-8097-4B09-8A84-A89A13584042}" type="datetime1">
              <a:rPr lang="en-US" smtClean="0"/>
              <a:t>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177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69B0E-213B-4BD3-AD9B-0CD6DBF8F330}" type="datetime1">
              <a:rPr lang="en-US" smtClean="0"/>
              <a:t>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2731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85AF32-4795-45F0-9222-C001FE8E3465}" type="datetime1">
              <a:rPr lang="en-US" smtClean="0"/>
              <a:t>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2737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734EA0-F7A6-48E2-A264-5A436D6543C0}" type="datetime1">
              <a:rPr lang="en-US" smtClean="0"/>
              <a:t>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9102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CD2B703-60D2-43E9-8440-97ABDD0E9D64}" type="datetime1">
              <a:rPr lang="en-US" smtClean="0"/>
              <a:t>2/9/2016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93599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jol@buffalo.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Property Class #1</a:t>
            </a:r>
            <a:endParaRPr lang="en-US" dirty="0"/>
          </a:p>
        </p:txBody>
      </p:sp>
      <p:sp>
        <p:nvSpPr>
          <p:cNvPr id="3" name="Subtitle 2"/>
          <p:cNvSpPr>
            <a:spLocks noGrp="1"/>
          </p:cNvSpPr>
          <p:nvPr>
            <p:ph type="subTitle" idx="1"/>
          </p:nvPr>
        </p:nvSpPr>
        <p:spPr/>
        <p:txBody>
          <a:bodyPr/>
          <a:lstStyle/>
          <a:p>
            <a:r>
              <a:rPr lang="en-US" dirty="0" smtClean="0"/>
              <a:t>February </a:t>
            </a:r>
            <a:r>
              <a:rPr lang="en-US" dirty="0"/>
              <a:t>8</a:t>
            </a:r>
            <a:r>
              <a:rPr lang="en-US" dirty="0" smtClean="0"/>
              <a:t>, 2016</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1868043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Theories of Property</a:t>
            </a:r>
            <a:endParaRPr lang="en-US" dirty="0"/>
          </a:p>
        </p:txBody>
      </p:sp>
      <p:sp>
        <p:nvSpPr>
          <p:cNvPr id="3" name="Content Placeholder 2"/>
          <p:cNvSpPr>
            <a:spLocks noGrp="1"/>
          </p:cNvSpPr>
          <p:nvPr>
            <p:ph sz="half" idx="1"/>
          </p:nvPr>
        </p:nvSpPr>
        <p:spPr/>
        <p:txBody>
          <a:bodyPr/>
          <a:lstStyle/>
          <a:p>
            <a:r>
              <a:rPr lang="en-US" dirty="0" smtClean="0"/>
              <a:t>First Possession</a:t>
            </a:r>
          </a:p>
          <a:p>
            <a:r>
              <a:rPr lang="en-US" dirty="0" smtClean="0"/>
              <a:t>Labor Theory</a:t>
            </a:r>
          </a:p>
          <a:p>
            <a:r>
              <a:rPr lang="en-US" dirty="0" smtClean="0"/>
              <a:t>Utilitarian</a:t>
            </a:r>
            <a:endParaRPr lang="en-US" dirty="0"/>
          </a:p>
        </p:txBody>
      </p:sp>
      <p:sp>
        <p:nvSpPr>
          <p:cNvPr id="4" name="Slide Number Placeholder 3"/>
          <p:cNvSpPr>
            <a:spLocks noGrp="1"/>
          </p:cNvSpPr>
          <p:nvPr>
            <p:ph type="sldNum" sz="quarter" idx="12"/>
          </p:nvPr>
        </p:nvSpPr>
        <p:spPr/>
        <p:txBody>
          <a:bodyPr/>
          <a:lstStyle/>
          <a:p>
            <a:fld id="{5D84065D-F351-4B03-BD91-D8A6B8D4B362}" type="slidenum">
              <a:rPr lang="en-US" smtClean="0"/>
              <a:t>10</a:t>
            </a:fld>
            <a:endParaRPr lang="en-US" dirty="0"/>
          </a:p>
        </p:txBody>
      </p:sp>
      <p:pic>
        <p:nvPicPr>
          <p:cNvPr id="6" name="Content Placeholder 5"/>
          <p:cNvPicPr>
            <a:picLocks noGrp="1" noChangeAspect="1"/>
          </p:cNvPicPr>
          <p:nvPr>
            <p:ph sz="half" idx="2"/>
          </p:nvPr>
        </p:nvPicPr>
        <p:blipFill>
          <a:blip r:embed="rId2"/>
          <a:stretch>
            <a:fillRect/>
          </a:stretch>
        </p:blipFill>
        <p:spPr>
          <a:xfrm>
            <a:off x="6334125" y="2560638"/>
            <a:ext cx="4413249" cy="3309937"/>
          </a:xfrm>
          <a:prstGeom prst="rect">
            <a:avLst/>
          </a:prstGeom>
        </p:spPr>
      </p:pic>
    </p:spTree>
    <p:extLst>
      <p:ext uri="{BB962C8B-B14F-4D97-AF65-F5344CB8AC3E}">
        <p14:creationId xmlns:p14="http://schemas.microsoft.com/office/powerpoint/2010/main" val="3472758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Theories of Property</a:t>
            </a:r>
            <a:endParaRPr lang="en-US" dirty="0"/>
          </a:p>
        </p:txBody>
      </p:sp>
      <p:sp>
        <p:nvSpPr>
          <p:cNvPr id="3" name="Content Placeholder 2"/>
          <p:cNvSpPr>
            <a:spLocks noGrp="1"/>
          </p:cNvSpPr>
          <p:nvPr>
            <p:ph sz="half" idx="1"/>
          </p:nvPr>
        </p:nvSpPr>
        <p:spPr/>
        <p:txBody>
          <a:bodyPr/>
          <a:lstStyle/>
          <a:p>
            <a:r>
              <a:rPr lang="en-US" dirty="0" smtClean="0"/>
              <a:t>First Possession</a:t>
            </a:r>
          </a:p>
          <a:p>
            <a:r>
              <a:rPr lang="en-US" dirty="0" smtClean="0"/>
              <a:t>Labor Theory</a:t>
            </a:r>
          </a:p>
          <a:p>
            <a:r>
              <a:rPr lang="en-US" dirty="0" smtClean="0"/>
              <a:t>Utilitarian</a:t>
            </a:r>
          </a:p>
          <a:p>
            <a:r>
              <a:rPr lang="en-US" dirty="0" smtClean="0"/>
              <a:t>Civic Republican Theory</a:t>
            </a:r>
            <a:endParaRPr lang="en-US" dirty="0"/>
          </a:p>
        </p:txBody>
      </p:sp>
      <p:sp>
        <p:nvSpPr>
          <p:cNvPr id="4" name="Slide Number Placeholder 3"/>
          <p:cNvSpPr>
            <a:spLocks noGrp="1"/>
          </p:cNvSpPr>
          <p:nvPr>
            <p:ph type="sldNum" sz="quarter" idx="12"/>
          </p:nvPr>
        </p:nvSpPr>
        <p:spPr/>
        <p:txBody>
          <a:bodyPr/>
          <a:lstStyle/>
          <a:p>
            <a:fld id="{5D84065D-F351-4B03-BD91-D8A6B8D4B362}" type="slidenum">
              <a:rPr lang="en-US" smtClean="0"/>
              <a:t>11</a:t>
            </a:fld>
            <a:endParaRPr lang="en-US" dirty="0"/>
          </a:p>
        </p:txBody>
      </p:sp>
      <p:pic>
        <p:nvPicPr>
          <p:cNvPr id="7" name="Content Placeholder 6"/>
          <p:cNvPicPr>
            <a:picLocks noGrp="1" noChangeAspect="1"/>
          </p:cNvPicPr>
          <p:nvPr>
            <p:ph sz="half" idx="2"/>
          </p:nvPr>
        </p:nvPicPr>
        <p:blipFill>
          <a:blip r:embed="rId2"/>
          <a:stretch>
            <a:fillRect/>
          </a:stretch>
        </p:blipFill>
        <p:spPr>
          <a:xfrm>
            <a:off x="4937313" y="2451450"/>
            <a:ext cx="5959285" cy="3352098"/>
          </a:xfrm>
          <a:prstGeom prst="rect">
            <a:avLst/>
          </a:prstGeom>
        </p:spPr>
      </p:pic>
    </p:spTree>
    <p:extLst>
      <p:ext uri="{BB962C8B-B14F-4D97-AF65-F5344CB8AC3E}">
        <p14:creationId xmlns:p14="http://schemas.microsoft.com/office/powerpoint/2010/main" val="821195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Theories of Property</a:t>
            </a:r>
            <a:endParaRPr lang="en-US" dirty="0"/>
          </a:p>
        </p:txBody>
      </p:sp>
      <p:sp>
        <p:nvSpPr>
          <p:cNvPr id="3" name="Content Placeholder 2"/>
          <p:cNvSpPr>
            <a:spLocks noGrp="1"/>
          </p:cNvSpPr>
          <p:nvPr>
            <p:ph sz="half" idx="1"/>
          </p:nvPr>
        </p:nvSpPr>
        <p:spPr/>
        <p:txBody>
          <a:bodyPr/>
          <a:lstStyle/>
          <a:p>
            <a:r>
              <a:rPr lang="en-US" dirty="0" smtClean="0"/>
              <a:t>First Possession</a:t>
            </a:r>
          </a:p>
          <a:p>
            <a:r>
              <a:rPr lang="en-US" dirty="0" smtClean="0"/>
              <a:t>Labor Theory</a:t>
            </a:r>
          </a:p>
          <a:p>
            <a:r>
              <a:rPr lang="en-US" dirty="0" smtClean="0"/>
              <a:t>Utilitarian</a:t>
            </a:r>
          </a:p>
          <a:p>
            <a:r>
              <a:rPr lang="en-US" dirty="0" smtClean="0"/>
              <a:t>Civic Republican Theory</a:t>
            </a:r>
          </a:p>
          <a:p>
            <a:r>
              <a:rPr lang="en-US" dirty="0" smtClean="0"/>
              <a:t>Personhood</a:t>
            </a:r>
            <a:endParaRPr lang="en-US" dirty="0"/>
          </a:p>
        </p:txBody>
      </p:sp>
      <p:sp>
        <p:nvSpPr>
          <p:cNvPr id="4" name="Slide Number Placeholder 3"/>
          <p:cNvSpPr>
            <a:spLocks noGrp="1"/>
          </p:cNvSpPr>
          <p:nvPr>
            <p:ph type="sldNum" sz="quarter" idx="12"/>
          </p:nvPr>
        </p:nvSpPr>
        <p:spPr/>
        <p:txBody>
          <a:bodyPr/>
          <a:lstStyle/>
          <a:p>
            <a:fld id="{5D84065D-F351-4B03-BD91-D8A6B8D4B362}" type="slidenum">
              <a:rPr lang="en-US" smtClean="0"/>
              <a:t>12</a:t>
            </a:fld>
            <a:endParaRPr lang="en-US" dirty="0"/>
          </a:p>
        </p:txBody>
      </p:sp>
      <p:sp>
        <p:nvSpPr>
          <p:cNvPr id="8" name="Content Placeholder 7"/>
          <p:cNvSpPr>
            <a:spLocks noGrp="1"/>
          </p:cNvSpPr>
          <p:nvPr>
            <p:ph sz="half" idx="2"/>
          </p:nvPr>
        </p:nvSpPr>
        <p:spPr/>
        <p:txBody>
          <a:bodyPr/>
          <a:lstStyle/>
          <a:p>
            <a:endParaRPr lang="en-US"/>
          </a:p>
        </p:txBody>
      </p:sp>
      <p:pic>
        <p:nvPicPr>
          <p:cNvPr id="9" name="Picture 8"/>
          <p:cNvPicPr>
            <a:picLocks noChangeAspect="1"/>
          </p:cNvPicPr>
          <p:nvPr/>
        </p:nvPicPr>
        <p:blipFill>
          <a:blip r:embed="rId2"/>
          <a:stretch>
            <a:fillRect/>
          </a:stretch>
        </p:blipFill>
        <p:spPr>
          <a:xfrm>
            <a:off x="4755050" y="2535526"/>
            <a:ext cx="6428765" cy="3334922"/>
          </a:xfrm>
          <a:prstGeom prst="rect">
            <a:avLst/>
          </a:prstGeom>
        </p:spPr>
      </p:pic>
    </p:spTree>
    <p:extLst>
      <p:ext uri="{BB962C8B-B14F-4D97-AF65-F5344CB8AC3E}">
        <p14:creationId xmlns:p14="http://schemas.microsoft.com/office/powerpoint/2010/main" val="1712963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5320" y="-384145"/>
            <a:ext cx="12627320" cy="7242145"/>
          </a:xfrm>
          <a:prstGeom prst="rect">
            <a:avLst/>
          </a:prstGeom>
        </p:spPr>
      </p:pic>
      <p:sp>
        <p:nvSpPr>
          <p:cNvPr id="4" name="Title 3"/>
          <p:cNvSpPr>
            <a:spLocks noGrp="1"/>
          </p:cNvSpPr>
          <p:nvPr>
            <p:ph type="title"/>
          </p:nvPr>
        </p:nvSpPr>
        <p:spPr>
          <a:xfrm>
            <a:off x="436729" y="206301"/>
            <a:ext cx="8158688" cy="1822514"/>
          </a:xfrm>
        </p:spPr>
        <p:txBody>
          <a:bodyPr/>
          <a:lstStyle/>
          <a:p>
            <a:pPr algn="l"/>
            <a:r>
              <a:rPr lang="en-US" dirty="0" smtClean="0">
                <a:solidFill>
                  <a:schemeClr val="bg1"/>
                </a:solidFill>
              </a:rPr>
              <a:t>Pierson v. Post</a:t>
            </a:r>
            <a:endParaRPr lang="en-US" dirty="0">
              <a:solidFill>
                <a:schemeClr val="bg1"/>
              </a:solidFill>
            </a:endParaRPr>
          </a:p>
        </p:txBody>
      </p:sp>
      <p:sp>
        <p:nvSpPr>
          <p:cNvPr id="5" name="Text Placeholder 4"/>
          <p:cNvSpPr>
            <a:spLocks noGrp="1"/>
          </p:cNvSpPr>
          <p:nvPr>
            <p:ph type="body" idx="1"/>
          </p:nvPr>
        </p:nvSpPr>
        <p:spPr>
          <a:xfrm>
            <a:off x="436729" y="2028815"/>
            <a:ext cx="8158690" cy="954547"/>
          </a:xfrm>
        </p:spPr>
        <p:txBody>
          <a:bodyPr>
            <a:normAutofit lnSpcReduction="10000"/>
          </a:bodyPr>
          <a:lstStyle/>
          <a:p>
            <a:pPr algn="l"/>
            <a:r>
              <a:rPr lang="en-US" dirty="0" smtClean="0">
                <a:solidFill>
                  <a:schemeClr val="bg1"/>
                </a:solidFill>
              </a:rPr>
              <a:t>3 </a:t>
            </a:r>
            <a:r>
              <a:rPr lang="en-US" dirty="0" err="1" smtClean="0">
                <a:solidFill>
                  <a:schemeClr val="bg1"/>
                </a:solidFill>
              </a:rPr>
              <a:t>Cai</a:t>
            </a:r>
            <a:r>
              <a:rPr lang="en-US" dirty="0" smtClean="0">
                <a:solidFill>
                  <a:schemeClr val="bg1"/>
                </a:solidFill>
              </a:rPr>
              <a:t>. R. 175 (Supreme Court of New York 1805)</a:t>
            </a:r>
          </a:p>
          <a:p>
            <a:pPr algn="l"/>
            <a:r>
              <a:rPr lang="en-US" dirty="0" smtClean="0">
                <a:solidFill>
                  <a:schemeClr val="bg1"/>
                </a:solidFill>
              </a:rPr>
              <a:t>p. 8</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1955223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84065D-F351-4B03-BD91-D8A6B8D4B362}" type="slidenum">
              <a:rPr lang="en-US" smtClean="0"/>
              <a:t>14</a:t>
            </a:fld>
            <a:endParaRPr lang="en-US" dirty="0"/>
          </a:p>
        </p:txBody>
      </p:sp>
      <p:pic>
        <p:nvPicPr>
          <p:cNvPr id="6" name="Content Placeholder 5"/>
          <p:cNvPicPr>
            <a:picLocks noGrp="1" noChangeAspect="1"/>
          </p:cNvPicPr>
          <p:nvPr>
            <p:ph idx="4294967295"/>
          </p:nvPr>
        </p:nvPicPr>
        <p:blipFill>
          <a:blip r:embed="rId2"/>
          <a:stretch>
            <a:fillRect/>
          </a:stretch>
        </p:blipFill>
        <p:spPr>
          <a:xfrm>
            <a:off x="1758461" y="849532"/>
            <a:ext cx="8426547" cy="4815170"/>
          </a:xfrm>
          <a:prstGeom prst="rect">
            <a:avLst/>
          </a:prstGeom>
        </p:spPr>
      </p:pic>
    </p:spTree>
    <p:extLst>
      <p:ext uri="{BB962C8B-B14F-4D97-AF65-F5344CB8AC3E}">
        <p14:creationId xmlns:p14="http://schemas.microsoft.com/office/powerpoint/2010/main" val="560953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Theories of Property</a:t>
            </a:r>
            <a:endParaRPr lang="en-US" dirty="0"/>
          </a:p>
        </p:txBody>
      </p:sp>
      <p:sp>
        <p:nvSpPr>
          <p:cNvPr id="3" name="Content Placeholder 2"/>
          <p:cNvSpPr>
            <a:spLocks noGrp="1"/>
          </p:cNvSpPr>
          <p:nvPr>
            <p:ph sz="half" idx="1"/>
          </p:nvPr>
        </p:nvSpPr>
        <p:spPr/>
        <p:txBody>
          <a:bodyPr/>
          <a:lstStyle/>
          <a:p>
            <a:r>
              <a:rPr lang="en-US" dirty="0" smtClean="0"/>
              <a:t>First Possession</a:t>
            </a:r>
          </a:p>
          <a:p>
            <a:r>
              <a:rPr lang="en-US" dirty="0" smtClean="0"/>
              <a:t>Labor Theory</a:t>
            </a:r>
          </a:p>
          <a:p>
            <a:r>
              <a:rPr lang="en-US" dirty="0" smtClean="0"/>
              <a:t>Utilitarian</a:t>
            </a:r>
          </a:p>
          <a:p>
            <a:r>
              <a:rPr lang="en-US" dirty="0" smtClean="0"/>
              <a:t>Civic Republican Theory</a:t>
            </a:r>
          </a:p>
          <a:p>
            <a:r>
              <a:rPr lang="en-US" dirty="0" smtClean="0"/>
              <a:t>Personhood</a:t>
            </a:r>
            <a:endParaRPr lang="en-US" dirty="0"/>
          </a:p>
        </p:txBody>
      </p:sp>
      <p:sp>
        <p:nvSpPr>
          <p:cNvPr id="4" name="Slide Number Placeholder 3"/>
          <p:cNvSpPr>
            <a:spLocks noGrp="1"/>
          </p:cNvSpPr>
          <p:nvPr>
            <p:ph type="sldNum" sz="quarter" idx="12"/>
          </p:nvPr>
        </p:nvSpPr>
        <p:spPr/>
        <p:txBody>
          <a:bodyPr/>
          <a:lstStyle/>
          <a:p>
            <a:fld id="{5D84065D-F351-4B03-BD91-D8A6B8D4B362}" type="slidenum">
              <a:rPr lang="en-US" smtClean="0"/>
              <a:t>15</a:t>
            </a:fld>
            <a:endParaRPr lang="en-US" dirty="0"/>
          </a:p>
        </p:txBody>
      </p:sp>
      <p:pic>
        <p:nvPicPr>
          <p:cNvPr id="5" name="Content Placeholder 4"/>
          <p:cNvPicPr>
            <a:picLocks noGrp="1" noChangeAspect="1"/>
          </p:cNvPicPr>
          <p:nvPr>
            <p:ph sz="half" idx="2"/>
          </p:nvPr>
        </p:nvPicPr>
        <p:blipFill>
          <a:blip r:embed="rId2"/>
          <a:stretch>
            <a:fillRect/>
          </a:stretch>
        </p:blipFill>
        <p:spPr>
          <a:xfrm>
            <a:off x="5171790" y="2560320"/>
            <a:ext cx="5456433" cy="3408680"/>
          </a:xfrm>
          <a:prstGeom prst="rect">
            <a:avLst/>
          </a:prstGeom>
        </p:spPr>
      </p:pic>
    </p:spTree>
    <p:extLst>
      <p:ext uri="{BB962C8B-B14F-4D97-AF65-F5344CB8AC3E}">
        <p14:creationId xmlns:p14="http://schemas.microsoft.com/office/powerpoint/2010/main" val="12492739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Public Policy</a:t>
            </a:r>
            <a:endParaRPr lang="en-US" dirty="0"/>
          </a:p>
        </p:txBody>
      </p:sp>
      <p:sp>
        <p:nvSpPr>
          <p:cNvPr id="4" name="Text Placeholder 3"/>
          <p:cNvSpPr>
            <a:spLocks noGrp="1"/>
          </p:cNvSpPr>
          <p:nvPr>
            <p:ph type="body" idx="1"/>
          </p:nvPr>
        </p:nvSpPr>
        <p:spPr/>
        <p:txBody>
          <a:bodyPr/>
          <a:lstStyle/>
          <a:p>
            <a:r>
              <a:rPr lang="en-US" dirty="0" smtClean="0"/>
              <a:t>Majority</a:t>
            </a:r>
            <a:endParaRPr lang="en-US" dirty="0"/>
          </a:p>
        </p:txBody>
      </p:sp>
      <p:pic>
        <p:nvPicPr>
          <p:cNvPr id="9" name="Content Placeholder 8"/>
          <p:cNvPicPr>
            <a:picLocks noGrp="1" noChangeAspect="1"/>
          </p:cNvPicPr>
          <p:nvPr>
            <p:ph sz="half" idx="2"/>
          </p:nvPr>
        </p:nvPicPr>
        <p:blipFill>
          <a:blip r:embed="rId2"/>
          <a:stretch>
            <a:fillRect/>
          </a:stretch>
        </p:blipFill>
        <p:spPr>
          <a:xfrm>
            <a:off x="1295400" y="3207247"/>
            <a:ext cx="1899044" cy="2632075"/>
          </a:xfrm>
          <a:prstGeom prst="rect">
            <a:avLst/>
          </a:prstGeom>
        </p:spPr>
      </p:pic>
      <p:sp>
        <p:nvSpPr>
          <p:cNvPr id="6" name="Text Placeholder 5"/>
          <p:cNvSpPr>
            <a:spLocks noGrp="1"/>
          </p:cNvSpPr>
          <p:nvPr>
            <p:ph type="body" sz="quarter" idx="3"/>
          </p:nvPr>
        </p:nvSpPr>
        <p:spPr/>
        <p:txBody>
          <a:bodyPr/>
          <a:lstStyle/>
          <a:p>
            <a:r>
              <a:rPr lang="en-US" dirty="0" smtClean="0"/>
              <a:t>Dissent</a:t>
            </a:r>
            <a:endParaRPr lang="en-US" dirty="0"/>
          </a:p>
        </p:txBody>
      </p:sp>
      <p:pic>
        <p:nvPicPr>
          <p:cNvPr id="8" name="Content Placeholder 7"/>
          <p:cNvPicPr>
            <a:picLocks noGrp="1" noChangeAspect="1"/>
          </p:cNvPicPr>
          <p:nvPr>
            <p:ph sz="quarter" idx="4"/>
          </p:nvPr>
        </p:nvPicPr>
        <p:blipFill>
          <a:blip r:embed="rId3"/>
          <a:stretch>
            <a:fillRect/>
          </a:stretch>
        </p:blipFill>
        <p:spPr>
          <a:xfrm>
            <a:off x="6339588" y="3207247"/>
            <a:ext cx="3759756" cy="2828713"/>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10" name="Picture 9"/>
          <p:cNvPicPr>
            <a:picLocks noChangeAspect="1"/>
          </p:cNvPicPr>
          <p:nvPr/>
        </p:nvPicPr>
        <p:blipFill>
          <a:blip r:embed="rId4"/>
          <a:stretch>
            <a:fillRect/>
          </a:stretch>
        </p:blipFill>
        <p:spPr>
          <a:xfrm>
            <a:off x="3439070" y="3390531"/>
            <a:ext cx="2197198" cy="2265505"/>
          </a:xfrm>
          <a:prstGeom prst="rect">
            <a:avLst/>
          </a:prstGeom>
        </p:spPr>
      </p:pic>
    </p:spTree>
    <p:extLst>
      <p:ext uri="{BB962C8B-B14F-4D97-AF65-F5344CB8AC3E}">
        <p14:creationId xmlns:p14="http://schemas.microsoft.com/office/powerpoint/2010/main" val="4101360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Hypo One: Who Holds Title?</a:t>
            </a:r>
            <a:endParaRPr lang="en-US" dirty="0"/>
          </a:p>
        </p:txBody>
      </p:sp>
      <p:sp>
        <p:nvSpPr>
          <p:cNvPr id="9" name="Content Placeholder 8"/>
          <p:cNvSpPr>
            <a:spLocks noGrp="1"/>
          </p:cNvSpPr>
          <p:nvPr>
            <p:ph idx="1"/>
          </p:nvPr>
        </p:nvSpPr>
        <p:spPr/>
        <p:txBody>
          <a:bodyPr>
            <a:normAutofit/>
          </a:bodyPr>
          <a:lstStyle/>
          <a:p>
            <a:r>
              <a:rPr lang="en-US" sz="3200" dirty="0" smtClean="0"/>
              <a:t>Post shoots at a deer from a location 200 feet away; the shot grazes the deer’s ear and temporarily stuns it. Pierson immediately snatches the deer and puts it in a large sack. Post arrives on the scene one minute later, while the deer is still stunned.</a:t>
            </a:r>
            <a:endParaRPr lang="en-US" sz="3200"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674640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 Two: Who Holds Title?</a:t>
            </a:r>
            <a:endParaRPr lang="en-US" dirty="0"/>
          </a:p>
        </p:txBody>
      </p:sp>
      <p:sp>
        <p:nvSpPr>
          <p:cNvPr id="3" name="Content Placeholder 2"/>
          <p:cNvSpPr>
            <a:spLocks noGrp="1"/>
          </p:cNvSpPr>
          <p:nvPr>
            <p:ph idx="1"/>
          </p:nvPr>
        </p:nvSpPr>
        <p:spPr/>
        <p:txBody>
          <a:bodyPr>
            <a:normAutofit/>
          </a:bodyPr>
          <a:lstStyle/>
          <a:p>
            <a:r>
              <a:rPr lang="en-US" sz="3600" dirty="0" smtClean="0"/>
              <a:t>Motivated by environmental concerns, Posts nets a wild rabbit, paints “Property of Post “ on it, and then allows it to run free. Pierson shoots and kills the rabbit.</a:t>
            </a:r>
            <a:endParaRPr lang="en-US" sz="3600" dirty="0"/>
          </a:p>
        </p:txBody>
      </p:sp>
      <p:sp>
        <p:nvSpPr>
          <p:cNvPr id="4" name="Slide Number Placeholder 3"/>
          <p:cNvSpPr>
            <a:spLocks noGrp="1"/>
          </p:cNvSpPr>
          <p:nvPr>
            <p:ph type="sldNum" sz="quarter" idx="12"/>
          </p:nvPr>
        </p:nvSpPr>
        <p:spPr/>
        <p:txBody>
          <a:bodyPr/>
          <a:lstStyle/>
          <a:p>
            <a:fld id="{5D84065D-F351-4B03-BD91-D8A6B8D4B362}" type="slidenum">
              <a:rPr lang="en-US" smtClean="0"/>
              <a:t>18</a:t>
            </a:fld>
            <a:endParaRPr lang="en-US" dirty="0"/>
          </a:p>
        </p:txBody>
      </p:sp>
    </p:spTree>
    <p:extLst>
      <p:ext uri="{BB962C8B-B14F-4D97-AF65-F5344CB8AC3E}">
        <p14:creationId xmlns:p14="http://schemas.microsoft.com/office/powerpoint/2010/main" val="2699285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a:t>
            </a:r>
            <a:r>
              <a:rPr lang="en-US" dirty="0" smtClean="0"/>
              <a:t>Three: </a:t>
            </a:r>
            <a:r>
              <a:rPr lang="en-US" dirty="0"/>
              <a:t>Who Holds Title?</a:t>
            </a:r>
          </a:p>
        </p:txBody>
      </p:sp>
      <p:sp>
        <p:nvSpPr>
          <p:cNvPr id="3" name="Content Placeholder 2"/>
          <p:cNvSpPr>
            <a:spLocks noGrp="1"/>
          </p:cNvSpPr>
          <p:nvPr>
            <p:ph idx="1"/>
          </p:nvPr>
        </p:nvSpPr>
        <p:spPr/>
        <p:txBody>
          <a:bodyPr>
            <a:normAutofit/>
          </a:bodyPr>
          <a:lstStyle/>
          <a:p>
            <a:r>
              <a:rPr lang="en-US" sz="3600" dirty="0" smtClean="0"/>
              <a:t>Post’s does chase a fox into a shallow cave. But before Post can get to the cave, Pierson shoots the fox and mortally wounds it. Post arrives at the cave two minutes later.</a:t>
            </a:r>
            <a:endParaRPr lang="en-US" sz="3600" dirty="0"/>
          </a:p>
        </p:txBody>
      </p:sp>
      <p:sp>
        <p:nvSpPr>
          <p:cNvPr id="4" name="Slide Number Placeholder 3"/>
          <p:cNvSpPr>
            <a:spLocks noGrp="1"/>
          </p:cNvSpPr>
          <p:nvPr>
            <p:ph type="sldNum" sz="quarter" idx="12"/>
          </p:nvPr>
        </p:nvSpPr>
        <p:spPr/>
        <p:txBody>
          <a:bodyPr/>
          <a:lstStyle/>
          <a:p>
            <a:fld id="{5D84065D-F351-4B03-BD91-D8A6B8D4B362}" type="slidenum">
              <a:rPr lang="en-US" smtClean="0"/>
              <a:t>19</a:t>
            </a:fld>
            <a:endParaRPr lang="en-US" dirty="0"/>
          </a:p>
        </p:txBody>
      </p:sp>
    </p:spTree>
    <p:extLst>
      <p:ext uri="{BB962C8B-B14F-4D97-AF65-F5344CB8AC3E}">
        <p14:creationId xmlns:p14="http://schemas.microsoft.com/office/powerpoint/2010/main" val="2582270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Info</a:t>
            </a:r>
            <a:endParaRPr lang="en-US" dirty="0"/>
          </a:p>
        </p:txBody>
      </p:sp>
      <p:sp>
        <p:nvSpPr>
          <p:cNvPr id="3" name="Content Placeholder 2"/>
          <p:cNvSpPr>
            <a:spLocks noGrp="1"/>
          </p:cNvSpPr>
          <p:nvPr>
            <p:ph idx="1"/>
          </p:nvPr>
        </p:nvSpPr>
        <p:spPr/>
        <p:txBody>
          <a:bodyPr>
            <a:normAutofit/>
          </a:bodyPr>
          <a:lstStyle/>
          <a:p>
            <a:r>
              <a:rPr lang="en-US" sz="2800" dirty="0" smtClean="0"/>
              <a:t>Jessica Owley, Room 722, 645-8182 or </a:t>
            </a:r>
            <a:r>
              <a:rPr lang="en-US" sz="2800" dirty="0" smtClean="0">
                <a:hlinkClick r:id="rId2"/>
              </a:rPr>
              <a:t>jol@buffalo.edu</a:t>
            </a:r>
            <a:endParaRPr lang="en-US" sz="2800" dirty="0" smtClean="0"/>
          </a:p>
          <a:p>
            <a:r>
              <a:rPr lang="en-US" sz="2800" dirty="0" smtClean="0"/>
              <a:t>Office Hours: Monday 3:30-5 and Thursdays 12:30-4 plus by appointment</a:t>
            </a:r>
          </a:p>
          <a:p>
            <a:r>
              <a:rPr lang="en-US" sz="2800" dirty="0" smtClean="0"/>
              <a:t>Secretary in flux: Sandi (717), Sue (5</a:t>
            </a:r>
            <a:r>
              <a:rPr lang="en-US" sz="2800" baseline="30000" dirty="0" smtClean="0"/>
              <a:t>th</a:t>
            </a:r>
            <a:r>
              <a:rPr lang="en-US" sz="2800" dirty="0" smtClean="0"/>
              <a:t> Floor), Debbie</a:t>
            </a:r>
          </a:p>
          <a:p>
            <a:r>
              <a:rPr lang="en-US" sz="2800" dirty="0" smtClean="0"/>
              <a:t>Computer Policy and Website</a:t>
            </a:r>
          </a:p>
          <a:p>
            <a:r>
              <a:rPr lang="en-US" sz="2800" dirty="0" smtClean="0"/>
              <a:t>Facebook Group</a:t>
            </a:r>
            <a:endParaRPr lang="en-US" sz="2800" dirty="0"/>
          </a:p>
        </p:txBody>
      </p:sp>
      <p:sp>
        <p:nvSpPr>
          <p:cNvPr id="4" name="Slide Number Placeholder 3"/>
          <p:cNvSpPr>
            <a:spLocks noGrp="1"/>
          </p:cNvSpPr>
          <p:nvPr>
            <p:ph type="sldNum" sz="quarter" idx="12"/>
          </p:nvPr>
        </p:nvSpPr>
        <p:spPr/>
        <p:txBody>
          <a:bodyPr/>
          <a:lstStyle/>
          <a:p>
            <a:fld id="{5D84065D-F351-4B03-BD91-D8A6B8D4B362}" type="slidenum">
              <a:rPr lang="en-US" smtClean="0"/>
              <a:t>2</a:t>
            </a:fld>
            <a:endParaRPr lang="en-US" dirty="0"/>
          </a:p>
        </p:txBody>
      </p:sp>
    </p:spTree>
    <p:extLst>
      <p:ext uri="{BB962C8B-B14F-4D97-AF65-F5344CB8AC3E}">
        <p14:creationId xmlns:p14="http://schemas.microsoft.com/office/powerpoint/2010/main" val="1117759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a:t>
            </a:r>
            <a:r>
              <a:rPr lang="en-US" dirty="0" smtClean="0"/>
              <a:t>Four: </a:t>
            </a:r>
            <a:r>
              <a:rPr lang="en-US" dirty="0"/>
              <a:t>Who Holds Title?</a:t>
            </a:r>
          </a:p>
        </p:txBody>
      </p:sp>
      <p:sp>
        <p:nvSpPr>
          <p:cNvPr id="3" name="Content Placeholder 2"/>
          <p:cNvSpPr>
            <a:spLocks noGrp="1"/>
          </p:cNvSpPr>
          <p:nvPr>
            <p:ph idx="1"/>
          </p:nvPr>
        </p:nvSpPr>
        <p:spPr/>
        <p:txBody>
          <a:bodyPr>
            <a:normAutofit/>
          </a:bodyPr>
          <a:lstStyle/>
          <a:p>
            <a:r>
              <a:rPr lang="en-US" sz="3200" dirty="0" smtClean="0"/>
              <a:t>Post’s cow strays onto unowned land. Pierson finds the cow, places a rope around its neck, and leads it back to his own farm. Two days later, Post discovers the cow on Pierson’s farm.</a:t>
            </a:r>
            <a:endParaRPr lang="en-US" sz="3200" dirty="0"/>
          </a:p>
        </p:txBody>
      </p:sp>
      <p:sp>
        <p:nvSpPr>
          <p:cNvPr id="4" name="Slide Number Placeholder 3"/>
          <p:cNvSpPr>
            <a:spLocks noGrp="1"/>
          </p:cNvSpPr>
          <p:nvPr>
            <p:ph type="sldNum" sz="quarter" idx="12"/>
          </p:nvPr>
        </p:nvSpPr>
        <p:spPr/>
        <p:txBody>
          <a:bodyPr/>
          <a:lstStyle/>
          <a:p>
            <a:fld id="{5D84065D-F351-4B03-BD91-D8A6B8D4B362}" type="slidenum">
              <a:rPr lang="en-US" smtClean="0"/>
              <a:t>20</a:t>
            </a:fld>
            <a:endParaRPr lang="en-US" dirty="0"/>
          </a:p>
        </p:txBody>
      </p:sp>
    </p:spTree>
    <p:extLst>
      <p:ext uri="{BB962C8B-B14F-4D97-AF65-F5344CB8AC3E}">
        <p14:creationId xmlns:p14="http://schemas.microsoft.com/office/powerpoint/2010/main" val="2864548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White v. Samsung Electronics</a:t>
            </a:r>
            <a:endParaRPr lang="en-US" dirty="0"/>
          </a:p>
        </p:txBody>
      </p:sp>
      <p:sp>
        <p:nvSpPr>
          <p:cNvPr id="9" name="Text Placeholder 8"/>
          <p:cNvSpPr>
            <a:spLocks noGrp="1"/>
          </p:cNvSpPr>
          <p:nvPr>
            <p:ph type="body" idx="1"/>
          </p:nvPr>
        </p:nvSpPr>
        <p:spPr/>
        <p:txBody>
          <a:bodyPr/>
          <a:lstStyle/>
          <a:p>
            <a:r>
              <a:rPr lang="en-US" dirty="0" smtClean="0"/>
              <a:t>971 F.2d 1395 (9th Cir. 1992) (Goodwin, </a:t>
            </a:r>
            <a:r>
              <a:rPr lang="en-US" dirty="0" err="1" smtClean="0"/>
              <a:t>S.J</a:t>
            </a:r>
            <a:r>
              <a:rPr lang="en-US" dirty="0"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329484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5" name="Picture 4"/>
          <p:cNvPicPr>
            <a:picLocks noChangeAspect="1"/>
          </p:cNvPicPr>
          <p:nvPr/>
        </p:nvPicPr>
        <p:blipFill>
          <a:blip r:embed="rId2"/>
          <a:stretch>
            <a:fillRect/>
          </a:stretch>
        </p:blipFill>
        <p:spPr>
          <a:xfrm>
            <a:off x="1320279" y="787400"/>
            <a:ext cx="5238750" cy="5181600"/>
          </a:xfrm>
          <a:prstGeom prst="rect">
            <a:avLst/>
          </a:prstGeom>
        </p:spPr>
      </p:pic>
      <p:pic>
        <p:nvPicPr>
          <p:cNvPr id="6" name="Picture 5"/>
          <p:cNvPicPr>
            <a:picLocks noChangeAspect="1"/>
          </p:cNvPicPr>
          <p:nvPr/>
        </p:nvPicPr>
        <p:blipFill>
          <a:blip r:embed="rId3"/>
          <a:stretch>
            <a:fillRect/>
          </a:stretch>
        </p:blipFill>
        <p:spPr>
          <a:xfrm>
            <a:off x="6705598" y="830262"/>
            <a:ext cx="4191000" cy="5095875"/>
          </a:xfrm>
          <a:prstGeom prst="rect">
            <a:avLst/>
          </a:prstGeom>
        </p:spPr>
      </p:pic>
    </p:spTree>
    <p:extLst>
      <p:ext uri="{BB962C8B-B14F-4D97-AF65-F5344CB8AC3E}">
        <p14:creationId xmlns:p14="http://schemas.microsoft.com/office/powerpoint/2010/main" val="40620892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Theories of Property</a:t>
            </a:r>
            <a:endParaRPr lang="en-US" dirty="0"/>
          </a:p>
        </p:txBody>
      </p:sp>
      <p:sp>
        <p:nvSpPr>
          <p:cNvPr id="3" name="Content Placeholder 2"/>
          <p:cNvSpPr>
            <a:spLocks noGrp="1"/>
          </p:cNvSpPr>
          <p:nvPr>
            <p:ph sz="half" idx="1"/>
          </p:nvPr>
        </p:nvSpPr>
        <p:spPr/>
        <p:txBody>
          <a:bodyPr/>
          <a:lstStyle/>
          <a:p>
            <a:r>
              <a:rPr lang="en-US" dirty="0" smtClean="0"/>
              <a:t>First Possession</a:t>
            </a:r>
          </a:p>
          <a:p>
            <a:r>
              <a:rPr lang="en-US" dirty="0" smtClean="0"/>
              <a:t>Labor Theory</a:t>
            </a:r>
          </a:p>
          <a:p>
            <a:r>
              <a:rPr lang="en-US" dirty="0" smtClean="0"/>
              <a:t>Utilitarian</a:t>
            </a:r>
          </a:p>
          <a:p>
            <a:r>
              <a:rPr lang="en-US" dirty="0" smtClean="0"/>
              <a:t>Civic Republican Theory</a:t>
            </a:r>
          </a:p>
          <a:p>
            <a:r>
              <a:rPr lang="en-US" dirty="0" smtClean="0"/>
              <a:t>Personhood</a:t>
            </a:r>
            <a:endParaRPr lang="en-US" dirty="0"/>
          </a:p>
        </p:txBody>
      </p:sp>
      <p:sp>
        <p:nvSpPr>
          <p:cNvPr id="4" name="Slide Number Placeholder 3"/>
          <p:cNvSpPr>
            <a:spLocks noGrp="1"/>
          </p:cNvSpPr>
          <p:nvPr>
            <p:ph type="sldNum" sz="quarter" idx="12"/>
          </p:nvPr>
        </p:nvSpPr>
        <p:spPr/>
        <p:txBody>
          <a:bodyPr/>
          <a:lstStyle/>
          <a:p>
            <a:fld id="{5D84065D-F351-4B03-BD91-D8A6B8D4B362}" type="slidenum">
              <a:rPr lang="en-US" smtClean="0"/>
              <a:t>23</a:t>
            </a:fld>
            <a:endParaRPr lang="en-US" dirty="0"/>
          </a:p>
        </p:txBody>
      </p:sp>
      <p:sp>
        <p:nvSpPr>
          <p:cNvPr id="6" name="Content Placeholder 5"/>
          <p:cNvSpPr>
            <a:spLocks noGrp="1"/>
          </p:cNvSpPr>
          <p:nvPr>
            <p:ph sz="half" idx="2"/>
          </p:nvPr>
        </p:nvSpPr>
        <p:spPr/>
        <p:txBody>
          <a:bodyPr/>
          <a:lstStyle/>
          <a:p>
            <a:endParaRPr lang="en-US"/>
          </a:p>
        </p:txBody>
      </p:sp>
      <p:pic>
        <p:nvPicPr>
          <p:cNvPr id="7" name="Picture 6"/>
          <p:cNvPicPr>
            <a:picLocks noChangeAspect="1"/>
          </p:cNvPicPr>
          <p:nvPr/>
        </p:nvPicPr>
        <p:blipFill>
          <a:blip r:embed="rId2"/>
          <a:stretch>
            <a:fillRect/>
          </a:stretch>
        </p:blipFill>
        <p:spPr>
          <a:xfrm>
            <a:off x="5583905" y="2197930"/>
            <a:ext cx="5394989" cy="4050470"/>
          </a:xfrm>
          <a:prstGeom prst="rect">
            <a:avLst/>
          </a:prstGeom>
        </p:spPr>
      </p:pic>
    </p:spTree>
    <p:extLst>
      <p:ext uri="{BB962C8B-B14F-4D97-AF65-F5344CB8AC3E}">
        <p14:creationId xmlns:p14="http://schemas.microsoft.com/office/powerpoint/2010/main" val="2878037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Hypo Five: Right of Publicity</a:t>
            </a:r>
            <a:endParaRPr lang="en-US" dirty="0"/>
          </a:p>
        </p:txBody>
      </p:sp>
      <p:sp>
        <p:nvSpPr>
          <p:cNvPr id="7" name="Content Placeholder 6"/>
          <p:cNvSpPr>
            <a:spLocks noGrp="1"/>
          </p:cNvSpPr>
          <p:nvPr>
            <p:ph idx="1"/>
          </p:nvPr>
        </p:nvSpPr>
        <p:spPr/>
        <p:txBody>
          <a:bodyPr>
            <a:normAutofit/>
          </a:bodyPr>
          <a:lstStyle/>
          <a:p>
            <a:r>
              <a:rPr lang="en-US" sz="3200" dirty="0" smtClean="0"/>
              <a:t>A sells a video football game that features virtual players. The jersey number, height, weight, hometown, and playing statistics for each virtual player are the same as currently-enrolled college player, but the name and the likeness of the actual player are not used. Has A’s right of publicity been violated?</a:t>
            </a:r>
            <a:endParaRPr lang="en-US" sz="3200" dirty="0"/>
          </a:p>
        </p:txBody>
      </p:sp>
      <p:sp>
        <p:nvSpPr>
          <p:cNvPr id="5" name="Slide Number Placeholder 4"/>
          <p:cNvSpPr>
            <a:spLocks noGrp="1"/>
          </p:cNvSpPr>
          <p:nvPr>
            <p:ph type="sldNum" sz="quarter" idx="12"/>
          </p:nvPr>
        </p:nvSpPr>
        <p:spPr/>
        <p:txBody>
          <a:bodyPr/>
          <a:lstStyle/>
          <a:p>
            <a:fld id="{5D84065D-F351-4B03-BD91-D8A6B8D4B362}" type="slidenum">
              <a:rPr lang="en-US" smtClean="0"/>
              <a:t>24</a:t>
            </a:fld>
            <a:endParaRPr lang="en-US" dirty="0"/>
          </a:p>
        </p:txBody>
      </p:sp>
    </p:spTree>
    <p:extLst>
      <p:ext uri="{BB962C8B-B14F-4D97-AF65-F5344CB8AC3E}">
        <p14:creationId xmlns:p14="http://schemas.microsoft.com/office/powerpoint/2010/main" val="2414858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a:t>
            </a:r>
            <a:r>
              <a:rPr lang="en-US" dirty="0" smtClean="0"/>
              <a:t>Six: </a:t>
            </a:r>
            <a:r>
              <a:rPr lang="en-US" dirty="0"/>
              <a:t>Right of Publicity</a:t>
            </a:r>
          </a:p>
        </p:txBody>
      </p:sp>
      <p:sp>
        <p:nvSpPr>
          <p:cNvPr id="3" name="Content Placeholder 2"/>
          <p:cNvSpPr>
            <a:spLocks noGrp="1"/>
          </p:cNvSpPr>
          <p:nvPr>
            <p:ph idx="1"/>
          </p:nvPr>
        </p:nvSpPr>
        <p:spPr/>
        <p:txBody>
          <a:bodyPr>
            <a:normAutofit/>
          </a:bodyPr>
          <a:lstStyle/>
          <a:p>
            <a:r>
              <a:rPr lang="en-US" sz="3600" dirty="0" smtClean="0"/>
              <a:t>B writes a book about the impact of Martin Luther King, Jr. on the civil rights movement. The book is sold to the public. Has </a:t>
            </a:r>
            <a:r>
              <a:rPr lang="en-US" sz="3600" dirty="0" err="1" smtClean="0"/>
              <a:t>MLK’s</a:t>
            </a:r>
            <a:r>
              <a:rPr lang="en-US" sz="3600" dirty="0" smtClean="0"/>
              <a:t> right of publicity been violated?</a:t>
            </a:r>
            <a:endParaRPr lang="en-US" sz="3600" dirty="0"/>
          </a:p>
        </p:txBody>
      </p:sp>
      <p:sp>
        <p:nvSpPr>
          <p:cNvPr id="4" name="Slide Number Placeholder 3"/>
          <p:cNvSpPr>
            <a:spLocks noGrp="1"/>
          </p:cNvSpPr>
          <p:nvPr>
            <p:ph type="sldNum" sz="quarter" idx="12"/>
          </p:nvPr>
        </p:nvSpPr>
        <p:spPr/>
        <p:txBody>
          <a:bodyPr/>
          <a:lstStyle/>
          <a:p>
            <a:fld id="{5D84065D-F351-4B03-BD91-D8A6B8D4B362}" type="slidenum">
              <a:rPr lang="en-US" smtClean="0"/>
              <a:t>25</a:t>
            </a:fld>
            <a:endParaRPr lang="en-US" dirty="0"/>
          </a:p>
        </p:txBody>
      </p:sp>
    </p:spTree>
    <p:extLst>
      <p:ext uri="{BB962C8B-B14F-4D97-AF65-F5344CB8AC3E}">
        <p14:creationId xmlns:p14="http://schemas.microsoft.com/office/powerpoint/2010/main" val="3060954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a:t>
            </a:r>
            <a:r>
              <a:rPr lang="en-US" dirty="0" smtClean="0"/>
              <a:t>Seven: </a:t>
            </a:r>
            <a:r>
              <a:rPr lang="en-US" dirty="0"/>
              <a:t>Right of Publicity</a:t>
            </a:r>
          </a:p>
        </p:txBody>
      </p:sp>
      <p:sp>
        <p:nvSpPr>
          <p:cNvPr id="3" name="Content Placeholder 2"/>
          <p:cNvSpPr>
            <a:spLocks noGrp="1"/>
          </p:cNvSpPr>
          <p:nvPr>
            <p:ph idx="1"/>
          </p:nvPr>
        </p:nvSpPr>
        <p:spPr/>
        <p:txBody>
          <a:bodyPr>
            <a:normAutofit/>
          </a:bodyPr>
          <a:lstStyle/>
          <a:p>
            <a:r>
              <a:rPr lang="en-US" sz="3200" dirty="0" smtClean="0"/>
              <a:t>C invents a new dance style that reminds some people of the way Michael Jackson danced. C is paid to perform the dance on a television show. Has MJ’s right of publicity been violated?</a:t>
            </a:r>
            <a:endParaRPr lang="en-US" sz="3200" dirty="0"/>
          </a:p>
        </p:txBody>
      </p:sp>
      <p:sp>
        <p:nvSpPr>
          <p:cNvPr id="4" name="Slide Number Placeholder 3"/>
          <p:cNvSpPr>
            <a:spLocks noGrp="1"/>
          </p:cNvSpPr>
          <p:nvPr>
            <p:ph type="sldNum" sz="quarter" idx="12"/>
          </p:nvPr>
        </p:nvSpPr>
        <p:spPr/>
        <p:txBody>
          <a:bodyPr/>
          <a:lstStyle/>
          <a:p>
            <a:fld id="{5D84065D-F351-4B03-BD91-D8A6B8D4B362}" type="slidenum">
              <a:rPr lang="en-US" smtClean="0"/>
              <a:t>26</a:t>
            </a:fld>
            <a:endParaRPr lang="en-US" dirty="0"/>
          </a:p>
        </p:txBody>
      </p:sp>
    </p:spTree>
    <p:extLst>
      <p:ext uri="{BB962C8B-B14F-4D97-AF65-F5344CB8AC3E}">
        <p14:creationId xmlns:p14="http://schemas.microsoft.com/office/powerpoint/2010/main" val="81926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17032" y="598738"/>
            <a:ext cx="6754760" cy="5649662"/>
          </a:xfrm>
          <a:prstGeom prst="rect">
            <a:avLst/>
          </a:prstGeom>
        </p:spPr>
      </p:pic>
      <p:sp>
        <p:nvSpPr>
          <p:cNvPr id="5" name="Title 4"/>
          <p:cNvSpPr>
            <a:spLocks noGrp="1"/>
          </p:cNvSpPr>
          <p:nvPr>
            <p:ph type="title"/>
          </p:nvPr>
        </p:nvSpPr>
        <p:spPr>
          <a:xfrm>
            <a:off x="2015067" y="-380994"/>
            <a:ext cx="8158688" cy="1822514"/>
          </a:xfrm>
        </p:spPr>
        <p:txBody>
          <a:bodyPr/>
          <a:lstStyle/>
          <a:p>
            <a:r>
              <a:rPr lang="en-US" dirty="0" smtClean="0"/>
              <a:t>The Antelope </a:t>
            </a:r>
            <a:endParaRPr lang="en-US" dirty="0"/>
          </a:p>
        </p:txBody>
      </p:sp>
      <p:sp>
        <p:nvSpPr>
          <p:cNvPr id="6" name="Text Placeholder 5"/>
          <p:cNvSpPr>
            <a:spLocks noGrp="1"/>
          </p:cNvSpPr>
          <p:nvPr>
            <p:ph type="body" idx="1"/>
          </p:nvPr>
        </p:nvSpPr>
        <p:spPr>
          <a:xfrm>
            <a:off x="2015065" y="5903453"/>
            <a:ext cx="8158690" cy="954547"/>
          </a:xfrm>
        </p:spPr>
        <p:txBody>
          <a:bodyPr/>
          <a:lstStyle/>
          <a:p>
            <a:r>
              <a:rPr lang="en-US" dirty="0" smtClean="0"/>
              <a:t>23 U.S. 66 (1825) (Marshall, </a:t>
            </a:r>
            <a:r>
              <a:rPr lang="en-US" dirty="0" err="1" smtClean="0"/>
              <a:t>C.J</a:t>
            </a:r>
            <a:r>
              <a:rPr lang="en-US" dirty="0" smtClean="0"/>
              <a:t>.)</a:t>
            </a:r>
            <a:endParaRPr lang="en-US" dirty="0"/>
          </a:p>
        </p:txBody>
      </p:sp>
      <p:sp>
        <p:nvSpPr>
          <p:cNvPr id="4" name="Slide Number Placeholder 3"/>
          <p:cNvSpPr>
            <a:spLocks noGrp="1"/>
          </p:cNvSpPr>
          <p:nvPr>
            <p:ph type="sldNum" sz="quarter" idx="12"/>
          </p:nvPr>
        </p:nvSpPr>
        <p:spPr/>
        <p:txBody>
          <a:bodyPr/>
          <a:lstStyle/>
          <a:p>
            <a:fld id="{5D84065D-F351-4B03-BD91-D8A6B8D4B362}" type="slidenum">
              <a:rPr lang="en-US" smtClean="0"/>
              <a:t>27</a:t>
            </a:fld>
            <a:endParaRPr lang="en-US" dirty="0"/>
          </a:p>
        </p:txBody>
      </p:sp>
    </p:spTree>
    <p:extLst>
      <p:ext uri="{BB962C8B-B14F-4D97-AF65-F5344CB8AC3E}">
        <p14:creationId xmlns:p14="http://schemas.microsoft.com/office/powerpoint/2010/main" val="2808197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Claimants</a:t>
            </a:r>
            <a:endParaRPr lang="en-US" dirty="0"/>
          </a:p>
        </p:txBody>
      </p:sp>
      <p:sp>
        <p:nvSpPr>
          <p:cNvPr id="6" name="Content Placeholder 5"/>
          <p:cNvSpPr>
            <a:spLocks noGrp="1"/>
          </p:cNvSpPr>
          <p:nvPr>
            <p:ph idx="1"/>
          </p:nvPr>
        </p:nvSpPr>
        <p:spPr/>
        <p:txBody>
          <a:bodyPr/>
          <a:lstStyle/>
          <a:p>
            <a:r>
              <a:rPr lang="en-US" dirty="0" smtClean="0"/>
              <a:t>Spanish</a:t>
            </a:r>
          </a:p>
          <a:p>
            <a:r>
              <a:rPr lang="en-US" dirty="0" smtClean="0"/>
              <a:t>Portuguese</a:t>
            </a:r>
          </a:p>
          <a:p>
            <a:r>
              <a:rPr lang="en-US" dirty="0" smtClean="0"/>
              <a:t>United States</a:t>
            </a:r>
          </a:p>
          <a:p>
            <a:r>
              <a:rPr lang="en-US" dirty="0" smtClean="0"/>
              <a:t>Captain Jackson</a:t>
            </a:r>
          </a:p>
          <a:p>
            <a:r>
              <a:rPr lang="en-US" dirty="0" smtClean="0"/>
              <a:t>Captain Smith</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7" name="Picture 6"/>
          <p:cNvPicPr>
            <a:picLocks noChangeAspect="1"/>
          </p:cNvPicPr>
          <p:nvPr/>
        </p:nvPicPr>
        <p:blipFill>
          <a:blip r:embed="rId2"/>
          <a:stretch>
            <a:fillRect/>
          </a:stretch>
        </p:blipFill>
        <p:spPr>
          <a:xfrm>
            <a:off x="5481749" y="2518966"/>
            <a:ext cx="5143500" cy="3589734"/>
          </a:xfrm>
          <a:prstGeom prst="rect">
            <a:avLst/>
          </a:prstGeom>
        </p:spPr>
      </p:pic>
    </p:spTree>
    <p:extLst>
      <p:ext uri="{BB962C8B-B14F-4D97-AF65-F5344CB8AC3E}">
        <p14:creationId xmlns:p14="http://schemas.microsoft.com/office/powerpoint/2010/main" val="13456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 Cards</a:t>
            </a:r>
            <a:endParaRPr lang="en-US" dirty="0"/>
          </a:p>
        </p:txBody>
      </p:sp>
      <p:sp>
        <p:nvSpPr>
          <p:cNvPr id="3" name="Content Placeholder 2"/>
          <p:cNvSpPr>
            <a:spLocks noGrp="1"/>
          </p:cNvSpPr>
          <p:nvPr>
            <p:ph idx="1"/>
          </p:nvPr>
        </p:nvSpPr>
        <p:spPr/>
        <p:txBody>
          <a:bodyPr/>
          <a:lstStyle/>
          <a:p>
            <a:r>
              <a:rPr lang="en-US" dirty="0" smtClean="0"/>
              <a:t>Full </a:t>
            </a:r>
            <a:r>
              <a:rPr lang="en-US" dirty="0"/>
              <a:t>n</a:t>
            </a:r>
            <a:r>
              <a:rPr lang="en-US" dirty="0" smtClean="0"/>
              <a:t>ame (include what you want to be called)</a:t>
            </a:r>
          </a:p>
          <a:p>
            <a:r>
              <a:rPr lang="en-US" dirty="0" smtClean="0"/>
              <a:t>Hometown</a:t>
            </a:r>
          </a:p>
          <a:p>
            <a:r>
              <a:rPr lang="en-US" dirty="0" smtClean="0"/>
              <a:t>Undergraduate college and major (and graduate degree if applicable)</a:t>
            </a:r>
          </a:p>
          <a:p>
            <a:r>
              <a:rPr lang="en-US" dirty="0" smtClean="0"/>
              <a:t>Interesting job or jobs you have had</a:t>
            </a:r>
          </a:p>
          <a:p>
            <a:r>
              <a:rPr lang="en-US" dirty="0" smtClean="0"/>
              <a:t>A favorite </a:t>
            </a:r>
            <a:r>
              <a:rPr lang="en-US" dirty="0"/>
              <a:t>h</a:t>
            </a:r>
            <a:r>
              <a:rPr lang="en-US" dirty="0" smtClean="0"/>
              <a:t>obby or two</a:t>
            </a:r>
          </a:p>
          <a:p>
            <a:r>
              <a:rPr lang="en-US" dirty="0" smtClean="0"/>
              <a:t>Favorite book or movie</a:t>
            </a:r>
            <a:endParaRPr lang="en-US" dirty="0"/>
          </a:p>
        </p:txBody>
      </p:sp>
      <p:sp>
        <p:nvSpPr>
          <p:cNvPr id="4" name="Slide Number Placeholder 3"/>
          <p:cNvSpPr>
            <a:spLocks noGrp="1"/>
          </p:cNvSpPr>
          <p:nvPr>
            <p:ph type="sldNum" sz="quarter" idx="12"/>
          </p:nvPr>
        </p:nvSpPr>
        <p:spPr/>
        <p:txBody>
          <a:bodyPr/>
          <a:lstStyle/>
          <a:p>
            <a:fld id="{5D84065D-F351-4B03-BD91-D8A6B8D4B362}" type="slidenum">
              <a:rPr lang="en-US" smtClean="0"/>
              <a:t>3</a:t>
            </a:fld>
            <a:endParaRPr lang="en-US" dirty="0"/>
          </a:p>
        </p:txBody>
      </p:sp>
    </p:spTree>
    <p:extLst>
      <p:ext uri="{BB962C8B-B14F-4D97-AF65-F5344CB8AC3E}">
        <p14:creationId xmlns:p14="http://schemas.microsoft.com/office/powerpoint/2010/main" val="4019009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84065D-F351-4B03-BD91-D8A6B8D4B362}" type="slidenum">
              <a:rPr lang="en-US" smtClean="0"/>
              <a:t>4</a:t>
            </a:fld>
            <a:endParaRPr lang="en-US" dirty="0"/>
          </a:p>
        </p:txBody>
      </p:sp>
      <p:pic>
        <p:nvPicPr>
          <p:cNvPr id="5" name="Picture 4"/>
          <p:cNvPicPr>
            <a:picLocks noChangeAspect="1"/>
          </p:cNvPicPr>
          <p:nvPr/>
        </p:nvPicPr>
        <p:blipFill>
          <a:blip r:embed="rId2"/>
          <a:stretch>
            <a:fillRect/>
          </a:stretch>
        </p:blipFill>
        <p:spPr>
          <a:xfrm>
            <a:off x="2006220" y="632593"/>
            <a:ext cx="7832493" cy="5476107"/>
          </a:xfrm>
          <a:prstGeom prst="rect">
            <a:avLst/>
          </a:prstGeom>
        </p:spPr>
      </p:pic>
    </p:spTree>
    <p:extLst>
      <p:ext uri="{BB962C8B-B14F-4D97-AF65-F5344CB8AC3E}">
        <p14:creationId xmlns:p14="http://schemas.microsoft.com/office/powerpoint/2010/main" val="3748938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3" name="Picture 2"/>
          <p:cNvPicPr>
            <a:picLocks noChangeAspect="1"/>
          </p:cNvPicPr>
          <p:nvPr/>
        </p:nvPicPr>
        <p:blipFill>
          <a:blip r:embed="rId2"/>
          <a:stretch>
            <a:fillRect/>
          </a:stretch>
        </p:blipFill>
        <p:spPr>
          <a:xfrm>
            <a:off x="2647666" y="1359999"/>
            <a:ext cx="6376916" cy="3826149"/>
          </a:xfrm>
          <a:prstGeom prst="rect">
            <a:avLst/>
          </a:prstGeom>
        </p:spPr>
      </p:pic>
    </p:spTree>
    <p:extLst>
      <p:ext uri="{BB962C8B-B14F-4D97-AF65-F5344CB8AC3E}">
        <p14:creationId xmlns:p14="http://schemas.microsoft.com/office/powerpoint/2010/main" val="342884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of Property</a:t>
            </a:r>
            <a:endParaRPr lang="en-US" dirty="0"/>
          </a:p>
        </p:txBody>
      </p:sp>
      <p:sp>
        <p:nvSpPr>
          <p:cNvPr id="3" name="Content Placeholder 2"/>
          <p:cNvSpPr>
            <a:spLocks noGrp="1"/>
          </p:cNvSpPr>
          <p:nvPr>
            <p:ph idx="1"/>
          </p:nvPr>
        </p:nvSpPr>
        <p:spPr/>
        <p:txBody>
          <a:bodyPr/>
          <a:lstStyle/>
          <a:p>
            <a:r>
              <a:rPr lang="en-US" dirty="0"/>
              <a:t>Blackstone: That sole and despotic dominion which one man claims and exercises over the external things of the world, in total exclusion of the right of any other individual or universe</a:t>
            </a:r>
            <a:r>
              <a:rPr lang="en-US" dirty="0" smtClean="0"/>
              <a:t>.</a:t>
            </a:r>
          </a:p>
          <a:p>
            <a:r>
              <a:rPr lang="en-US" dirty="0" err="1"/>
              <a:t>Hohfield</a:t>
            </a:r>
            <a:r>
              <a:rPr lang="en-US" dirty="0"/>
              <a:t>: There is no such thing as a right in a thing (an in rem right). What you really have are rights against each other. Property is about relationships between people. Property is then a loosely organized bundle of rights that people have against one another. </a:t>
            </a:r>
          </a:p>
          <a:p>
            <a:endParaRPr lang="en-US" dirty="0"/>
          </a:p>
        </p:txBody>
      </p:sp>
      <p:sp>
        <p:nvSpPr>
          <p:cNvPr id="4" name="Slide Number Placeholder 3"/>
          <p:cNvSpPr>
            <a:spLocks noGrp="1"/>
          </p:cNvSpPr>
          <p:nvPr>
            <p:ph type="sldNum" sz="quarter" idx="12"/>
          </p:nvPr>
        </p:nvSpPr>
        <p:spPr/>
        <p:txBody>
          <a:bodyPr/>
          <a:lstStyle/>
          <a:p>
            <a:fld id="{5D84065D-F351-4B03-BD91-D8A6B8D4B362}" type="slidenum">
              <a:rPr lang="en-US" smtClean="0"/>
              <a:t>6</a:t>
            </a:fld>
            <a:endParaRPr lang="en-US" dirty="0"/>
          </a:p>
        </p:txBody>
      </p:sp>
    </p:spTree>
    <p:extLst>
      <p:ext uri="{BB962C8B-B14F-4D97-AF65-F5344CB8AC3E}">
        <p14:creationId xmlns:p14="http://schemas.microsoft.com/office/powerpoint/2010/main" val="153018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Why Do We Have Property?</a:t>
            </a:r>
            <a:endParaRPr lang="en-US" dirty="0"/>
          </a:p>
        </p:txBody>
      </p:sp>
      <p:sp>
        <p:nvSpPr>
          <p:cNvPr id="9" name="Text Placeholder 8"/>
          <p:cNvSpPr>
            <a:spLocks noGrp="1"/>
          </p:cNvSpPr>
          <p:nvPr>
            <p:ph type="body" idx="1"/>
          </p:nvPr>
        </p:nvSpPr>
        <p:spPr/>
        <p:txBody>
          <a:bodyPr/>
          <a:lstStyle/>
          <a:p>
            <a:r>
              <a:rPr lang="en-US" dirty="0" smtClean="0"/>
              <a:t>Natural Law</a:t>
            </a:r>
            <a:endParaRPr lang="en-US" dirty="0"/>
          </a:p>
        </p:txBody>
      </p:sp>
      <p:pic>
        <p:nvPicPr>
          <p:cNvPr id="13" name="Content Placeholder 12"/>
          <p:cNvPicPr>
            <a:picLocks noGrp="1" noChangeAspect="1"/>
          </p:cNvPicPr>
          <p:nvPr>
            <p:ph sz="half" idx="2"/>
          </p:nvPr>
        </p:nvPicPr>
        <p:blipFill>
          <a:blip r:embed="rId2"/>
          <a:stretch>
            <a:fillRect/>
          </a:stretch>
        </p:blipFill>
        <p:spPr>
          <a:xfrm>
            <a:off x="1400936" y="3243263"/>
            <a:ext cx="4506977" cy="2632075"/>
          </a:xfrm>
          <a:prstGeom prst="rect">
            <a:avLst/>
          </a:prstGeom>
        </p:spPr>
      </p:pic>
      <p:sp>
        <p:nvSpPr>
          <p:cNvPr id="11" name="Text Placeholder 10"/>
          <p:cNvSpPr>
            <a:spLocks noGrp="1"/>
          </p:cNvSpPr>
          <p:nvPr>
            <p:ph type="body" sz="quarter" idx="3"/>
          </p:nvPr>
        </p:nvSpPr>
        <p:spPr/>
        <p:txBody>
          <a:bodyPr/>
          <a:lstStyle/>
          <a:p>
            <a:r>
              <a:rPr lang="en-US" dirty="0" smtClean="0"/>
              <a:t>Legal Positivism</a:t>
            </a:r>
            <a:endParaRPr lang="en-US" dirty="0"/>
          </a:p>
        </p:txBody>
      </p:sp>
      <p:pic>
        <p:nvPicPr>
          <p:cNvPr id="14" name="Content Placeholder 13"/>
          <p:cNvPicPr>
            <a:picLocks noGrp="1" noChangeAspect="1"/>
          </p:cNvPicPr>
          <p:nvPr>
            <p:ph sz="quarter" idx="4"/>
          </p:nvPr>
        </p:nvPicPr>
        <p:blipFill>
          <a:blip r:embed="rId3"/>
          <a:stretch>
            <a:fillRect/>
          </a:stretch>
        </p:blipFill>
        <p:spPr>
          <a:xfrm>
            <a:off x="6277899" y="3243263"/>
            <a:ext cx="3930541" cy="2502444"/>
          </a:xfrm>
          <a:prstGeom prst="rect">
            <a:avLst/>
          </a:prstGeom>
        </p:spPr>
      </p:pic>
      <p:sp>
        <p:nvSpPr>
          <p:cNvPr id="4" name="Slide Number Placeholder 3"/>
          <p:cNvSpPr>
            <a:spLocks noGrp="1"/>
          </p:cNvSpPr>
          <p:nvPr>
            <p:ph type="sldNum" sz="quarter" idx="12"/>
          </p:nvPr>
        </p:nvSpPr>
        <p:spPr/>
        <p:txBody>
          <a:bodyPr/>
          <a:lstStyle/>
          <a:p>
            <a:fld id="{5D84065D-F351-4B03-BD91-D8A6B8D4B362}" type="slidenum">
              <a:rPr lang="en-US" smtClean="0"/>
              <a:t>7</a:t>
            </a:fld>
            <a:endParaRPr lang="en-US" dirty="0"/>
          </a:p>
        </p:txBody>
      </p:sp>
    </p:spTree>
    <p:extLst>
      <p:ext uri="{BB962C8B-B14F-4D97-AF65-F5344CB8AC3E}">
        <p14:creationId xmlns:p14="http://schemas.microsoft.com/office/powerpoint/2010/main" val="12606863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Theories of Property</a:t>
            </a:r>
            <a:endParaRPr lang="en-US" dirty="0"/>
          </a:p>
        </p:txBody>
      </p:sp>
      <p:sp>
        <p:nvSpPr>
          <p:cNvPr id="3" name="Content Placeholder 2"/>
          <p:cNvSpPr>
            <a:spLocks noGrp="1"/>
          </p:cNvSpPr>
          <p:nvPr>
            <p:ph sz="half" idx="1"/>
          </p:nvPr>
        </p:nvSpPr>
        <p:spPr/>
        <p:txBody>
          <a:bodyPr/>
          <a:lstStyle/>
          <a:p>
            <a:r>
              <a:rPr lang="en-US" dirty="0" smtClean="0"/>
              <a:t>First Possession</a:t>
            </a:r>
            <a:endParaRPr lang="en-US" dirty="0"/>
          </a:p>
        </p:txBody>
      </p:sp>
      <p:pic>
        <p:nvPicPr>
          <p:cNvPr id="6" name="Content Placeholder 5"/>
          <p:cNvPicPr>
            <a:picLocks noGrp="1" noChangeAspect="1"/>
          </p:cNvPicPr>
          <p:nvPr>
            <p:ph sz="half" idx="2"/>
          </p:nvPr>
        </p:nvPicPr>
        <p:blipFill>
          <a:blip r:embed="rId2"/>
          <a:stretch>
            <a:fillRect/>
          </a:stretch>
        </p:blipFill>
        <p:spPr>
          <a:xfrm>
            <a:off x="6885781" y="2560638"/>
            <a:ext cx="3309937" cy="3309937"/>
          </a:xfrm>
          <a:prstGeom prst="rect">
            <a:avLst/>
          </a:prstGeom>
        </p:spPr>
      </p:pic>
      <p:sp>
        <p:nvSpPr>
          <p:cNvPr id="4" name="Slide Number Placeholder 3"/>
          <p:cNvSpPr>
            <a:spLocks noGrp="1"/>
          </p:cNvSpPr>
          <p:nvPr>
            <p:ph type="sldNum" sz="quarter" idx="12"/>
          </p:nvPr>
        </p:nvSpPr>
        <p:spPr/>
        <p:txBody>
          <a:bodyPr/>
          <a:lstStyle/>
          <a:p>
            <a:fld id="{5D84065D-F351-4B03-BD91-D8A6B8D4B362}" type="slidenum">
              <a:rPr lang="en-US" smtClean="0"/>
              <a:t>8</a:t>
            </a:fld>
            <a:endParaRPr lang="en-US" dirty="0"/>
          </a:p>
        </p:txBody>
      </p:sp>
    </p:spTree>
    <p:extLst>
      <p:ext uri="{BB962C8B-B14F-4D97-AF65-F5344CB8AC3E}">
        <p14:creationId xmlns:p14="http://schemas.microsoft.com/office/powerpoint/2010/main" val="1292851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Theories of Property</a:t>
            </a:r>
            <a:endParaRPr lang="en-US" dirty="0"/>
          </a:p>
        </p:txBody>
      </p:sp>
      <p:sp>
        <p:nvSpPr>
          <p:cNvPr id="3" name="Content Placeholder 2"/>
          <p:cNvSpPr>
            <a:spLocks noGrp="1"/>
          </p:cNvSpPr>
          <p:nvPr>
            <p:ph sz="half" idx="1"/>
          </p:nvPr>
        </p:nvSpPr>
        <p:spPr/>
        <p:txBody>
          <a:bodyPr/>
          <a:lstStyle/>
          <a:p>
            <a:r>
              <a:rPr lang="en-US" dirty="0" smtClean="0"/>
              <a:t>First Possession</a:t>
            </a:r>
          </a:p>
          <a:p>
            <a:r>
              <a:rPr lang="en-US" dirty="0" smtClean="0"/>
              <a:t>Labor Theory</a:t>
            </a:r>
            <a:endParaRPr lang="en-US" dirty="0"/>
          </a:p>
        </p:txBody>
      </p:sp>
      <p:sp>
        <p:nvSpPr>
          <p:cNvPr id="4" name="Slide Number Placeholder 3"/>
          <p:cNvSpPr>
            <a:spLocks noGrp="1"/>
          </p:cNvSpPr>
          <p:nvPr>
            <p:ph type="sldNum" sz="quarter" idx="12"/>
          </p:nvPr>
        </p:nvSpPr>
        <p:spPr/>
        <p:txBody>
          <a:bodyPr/>
          <a:lstStyle/>
          <a:p>
            <a:fld id="{5D84065D-F351-4B03-BD91-D8A6B8D4B362}" type="slidenum">
              <a:rPr lang="en-US" smtClean="0"/>
              <a:t>9</a:t>
            </a:fld>
            <a:endParaRPr lang="en-US" dirty="0"/>
          </a:p>
        </p:txBody>
      </p:sp>
      <p:pic>
        <p:nvPicPr>
          <p:cNvPr id="7" name="Content Placeholder 6"/>
          <p:cNvPicPr>
            <a:picLocks noGrp="1" noChangeAspect="1"/>
          </p:cNvPicPr>
          <p:nvPr>
            <p:ph sz="half" idx="2"/>
          </p:nvPr>
        </p:nvPicPr>
        <p:blipFill>
          <a:blip r:embed="rId2"/>
          <a:stretch>
            <a:fillRect/>
          </a:stretch>
        </p:blipFill>
        <p:spPr>
          <a:xfrm>
            <a:off x="4841913" y="2560320"/>
            <a:ext cx="6492724" cy="3408680"/>
          </a:xfrm>
          <a:prstGeom prst="rect">
            <a:avLst/>
          </a:prstGeom>
        </p:spPr>
      </p:pic>
    </p:spTree>
    <p:extLst>
      <p:ext uri="{BB962C8B-B14F-4D97-AF65-F5344CB8AC3E}">
        <p14:creationId xmlns:p14="http://schemas.microsoft.com/office/powerpoint/2010/main" val="10890400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2146</TotalTime>
  <Words>831</Words>
  <Application>Microsoft Office PowerPoint</Application>
  <PresentationFormat>Widescreen</PresentationFormat>
  <Paragraphs>117</Paragraphs>
  <Slides>28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Garamond</vt:lpstr>
      <vt:lpstr>Organic</vt:lpstr>
      <vt:lpstr>Property Class #1</vt:lpstr>
      <vt:lpstr>Basic Info</vt:lpstr>
      <vt:lpstr>Index Cards</vt:lpstr>
      <vt:lpstr>PowerPoint Presentation</vt:lpstr>
      <vt:lpstr>PowerPoint Presentation</vt:lpstr>
      <vt:lpstr>Definitions of Property</vt:lpstr>
      <vt:lpstr>Why Do We Have Property?</vt:lpstr>
      <vt:lpstr>Five Theories of Property</vt:lpstr>
      <vt:lpstr>Five Theories of Property</vt:lpstr>
      <vt:lpstr>Five Theories of Property</vt:lpstr>
      <vt:lpstr>Five Theories of Property</vt:lpstr>
      <vt:lpstr>Five Theories of Property</vt:lpstr>
      <vt:lpstr>Pierson v. Post</vt:lpstr>
      <vt:lpstr>PowerPoint Presentation</vt:lpstr>
      <vt:lpstr>Five Theories of Property</vt:lpstr>
      <vt:lpstr>Public Policy</vt:lpstr>
      <vt:lpstr>Hypo One: Who Holds Title?</vt:lpstr>
      <vt:lpstr>Hypo Two: Who Holds Title?</vt:lpstr>
      <vt:lpstr>Hypo Three: Who Holds Title?</vt:lpstr>
      <vt:lpstr>Hypo Four: Who Holds Title?</vt:lpstr>
      <vt:lpstr>White v. Samsung Electronics</vt:lpstr>
      <vt:lpstr>PowerPoint Presentation</vt:lpstr>
      <vt:lpstr>Five Theories of Property</vt:lpstr>
      <vt:lpstr>Hypo Five: Right of Publicity</vt:lpstr>
      <vt:lpstr>Hypo Six: Right of Publicity</vt:lpstr>
      <vt:lpstr>Hypo Seven: Right of Publicity</vt:lpstr>
      <vt:lpstr>The Antelope </vt:lpstr>
      <vt:lpstr>Claimants</vt:lpstr>
    </vt:vector>
  </TitlesOfParts>
  <Company>University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Property Class #1</dc:title>
  <dc:creator>Jessica Owley</dc:creator>
  <cp:lastModifiedBy>Owley Lippmann, Jessica</cp:lastModifiedBy>
  <cp:revision>28</cp:revision>
  <cp:lastPrinted>2014-01-31T19:59:54Z</cp:lastPrinted>
  <dcterms:created xsi:type="dcterms:W3CDTF">2014-01-14T14:57:01Z</dcterms:created>
  <dcterms:modified xsi:type="dcterms:W3CDTF">2016-02-10T00:34:57Z</dcterms:modified>
</cp:coreProperties>
</file>